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sj.com/articles/u-s-targets-north-korean-censorship-with-sanctions-1544473956"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Alessia</a:t>
            </a:r>
            <a:endParaRPr/>
          </a:p>
        </p:txBody>
      </p:sp>
      <p:sp>
        <p:nvSpPr>
          <p:cNvPr id="145" name="Google Shape;14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7048b4ace1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048b4ace1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20040" lvl="0" marL="457200" rtl="0" algn="l">
              <a:spcBef>
                <a:spcPts val="1000"/>
              </a:spcBef>
              <a:spcAft>
                <a:spcPts val="0"/>
              </a:spcAft>
              <a:buClr>
                <a:schemeClr val="accent1"/>
              </a:buClr>
              <a:buSzPts val="1440"/>
              <a:buFont typeface="Noto Sans Symbols"/>
              <a:buChar char="►"/>
            </a:pPr>
            <a:r>
              <a:rPr lang="en-US" sz="1600">
                <a:solidFill>
                  <a:srgbClr val="3F3F3F"/>
                </a:solidFill>
                <a:latin typeface="Trebuchet MS"/>
                <a:ea typeface="Trebuchet MS"/>
                <a:cs typeface="Trebuchet MS"/>
                <a:sym typeface="Trebuchet MS"/>
              </a:rPr>
              <a:t>Alessia</a:t>
            </a:r>
            <a:endParaRPr sz="16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600">
                <a:solidFill>
                  <a:srgbClr val="3F3F3F"/>
                </a:solidFill>
                <a:latin typeface="Trebuchet MS"/>
                <a:ea typeface="Trebuchet MS"/>
                <a:cs typeface="Trebuchet MS"/>
                <a:sym typeface="Trebuchet MS"/>
              </a:rPr>
              <a:t>Out of McKenzie’s 9 elements of a media system, we chose to focus on media regulation (specifically television), and how it differs in the U.S. and North Korea</a:t>
            </a:r>
            <a:endParaRPr/>
          </a:p>
        </p:txBody>
      </p:sp>
      <p:sp>
        <p:nvSpPr>
          <p:cNvPr id="152" name="Google Shape;152;g7048b4ace1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7049e9010e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7049e9010e_3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Alessia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ian: Alessia, do you just want me to do slide 4?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9" name="Google Shape;159;g7049e9010e_3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7048b4ace1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048b4ace1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Could be more brief/ Doesn’t need to be exactly 3 each, just writing for spacing</a:t>
            </a:r>
            <a:endParaRPr/>
          </a:p>
          <a:p>
            <a:pPr indent="-320040" lvl="0" marL="457200" rtl="0" algn="l">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Include resources</a:t>
            </a:r>
            <a:endParaRPr sz="1800">
              <a:solidFill>
                <a:srgbClr val="3F3F3F"/>
              </a:solidFill>
              <a:latin typeface="Trebuchet MS"/>
              <a:ea typeface="Trebuchet MS"/>
              <a:cs typeface="Trebuchet MS"/>
              <a:sym typeface="Trebuchet MS"/>
            </a:endParaRPr>
          </a:p>
          <a:p>
            <a:pPr indent="-342900" lvl="1" marL="914400" rtl="0" algn="l">
              <a:spcBef>
                <a:spcPts val="0"/>
              </a:spcBef>
              <a:spcAft>
                <a:spcPts val="0"/>
              </a:spcAft>
              <a:buClr>
                <a:srgbClr val="3F3F3F"/>
              </a:buClr>
              <a:buSzPts val="1800"/>
              <a:buFont typeface="Trebuchet MS"/>
              <a:buChar char="►"/>
            </a:pPr>
            <a:r>
              <a:rPr lang="en-US" sz="1800">
                <a:solidFill>
                  <a:srgbClr val="3F3F3F"/>
                </a:solidFill>
                <a:latin typeface="Trebuchet MS"/>
                <a:ea typeface="Trebuchet MS"/>
                <a:cs typeface="Trebuchet MS"/>
                <a:sym typeface="Trebuchet MS"/>
              </a:rPr>
              <a:t>https://psu.instructure.com/courses/2025540/files?preview=105867954</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we must have 3 peer reviewed sources within the pres.</a:t>
            </a:r>
            <a:endParaRPr sz="1800">
              <a:solidFill>
                <a:srgbClr val="3F3F3F"/>
              </a:solidFill>
              <a:latin typeface="Trebuchet MS"/>
              <a:ea typeface="Trebuchet MS"/>
              <a:cs typeface="Trebuchet MS"/>
              <a:sym typeface="Trebuchet MS"/>
            </a:endParaRPr>
          </a:p>
          <a:p>
            <a:pPr indent="0" lvl="0" marL="0" rtl="0" algn="l">
              <a:spcBef>
                <a:spcPts val="1000"/>
              </a:spcBef>
              <a:spcAft>
                <a:spcPts val="0"/>
              </a:spcAft>
              <a:buNone/>
            </a:pPr>
            <a:r>
              <a:rPr lang="en-US" sz="1000">
                <a:solidFill>
                  <a:srgbClr val="232323"/>
                </a:solidFill>
                <a:highlight>
                  <a:srgbClr val="FFFFFF"/>
                </a:highlight>
                <a:latin typeface="Trebuchet MS"/>
                <a:ea typeface="Trebuchet MS"/>
                <a:cs typeface="Trebuchet MS"/>
                <a:sym typeface="Trebuchet MS"/>
              </a:rPr>
              <a:t>Korea - radios and TVs are pre-tuned to government stations; 4 government-owned TV stations; the Korean Workers' Party owns and operates the Korean Central Broadcasting Station, and the state-run Voice of Korea operates an external broadcast service; the government prohibits listening to and jams foreign broadcasts</a:t>
            </a:r>
            <a:endParaRPr sz="1800">
              <a:solidFill>
                <a:srgbClr val="3F3F3F"/>
              </a:solidFill>
              <a:latin typeface="Trebuchet MS"/>
              <a:ea typeface="Trebuchet MS"/>
              <a:cs typeface="Trebuchet MS"/>
              <a:sym typeface="Trebuchet MS"/>
            </a:endParaRPr>
          </a:p>
        </p:txBody>
      </p:sp>
      <p:sp>
        <p:nvSpPr>
          <p:cNvPr id="168" name="Google Shape;168;g7048b4ace1_0_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Jack</a:t>
            </a:r>
            <a:endParaRPr/>
          </a:p>
          <a:p>
            <a:pPr indent="0" lvl="0" marL="0" rtl="0" algn="l">
              <a:spcBef>
                <a:spcPts val="0"/>
              </a:spcBef>
              <a:spcAft>
                <a:spcPts val="0"/>
              </a:spcAft>
              <a:buNone/>
            </a:pPr>
            <a:r>
              <a:rPr lang="en-US"/>
              <a:t>However in the US, as the government has some arbitrary powers themselves, and the demands of the public further control the absolute powers of the government.  </a:t>
            </a:r>
            <a:endParaRPr/>
          </a:p>
          <a:p>
            <a:pPr indent="0" lvl="0" marL="0" rtl="0" algn="l">
              <a:spcBef>
                <a:spcPts val="1000"/>
              </a:spcBef>
              <a:spcAft>
                <a:spcPts val="0"/>
              </a:spcAft>
              <a:buClr>
                <a:schemeClr val="dk1"/>
              </a:buClr>
              <a:buSzPts val="1100"/>
              <a:buFont typeface="Arial"/>
              <a:buNone/>
            </a:pPr>
            <a:r>
              <a:rPr lang="en-US"/>
              <a:t>MAKE SURE THAT THE BELOW NOTES ARE CORRECT/ COMBINED INTO THIS SLIDE IF NEEDED</a:t>
            </a:r>
            <a:endParaRPr/>
          </a:p>
          <a:p>
            <a:pPr indent="0" lvl="0" marL="0" rtl="0" algn="l">
              <a:spcBef>
                <a:spcPts val="1000"/>
              </a:spcBef>
              <a:spcAft>
                <a:spcPts val="0"/>
              </a:spcAft>
              <a:buClr>
                <a:schemeClr val="dk1"/>
              </a:buClr>
              <a:buSzPts val="1100"/>
              <a:buFont typeface="Arial"/>
              <a:buNone/>
            </a:pPr>
            <a:r>
              <a:rPr lang="en-US"/>
              <a:t>NK </a:t>
            </a:r>
            <a:r>
              <a:rPr lang="en-US" sz="1800">
                <a:solidFill>
                  <a:srgbClr val="3F3F3F"/>
                </a:solidFill>
                <a:latin typeface="Trebuchet MS"/>
                <a:ea typeface="Trebuchet MS"/>
                <a:cs typeface="Trebuchet MS"/>
                <a:sym typeface="Trebuchet MS"/>
              </a:rPr>
              <a:t>Differences:</a:t>
            </a:r>
            <a:endParaRPr sz="1800">
              <a:solidFill>
                <a:srgbClr val="3F3F3F"/>
              </a:solidFill>
              <a:latin typeface="Trebuchet MS"/>
              <a:ea typeface="Trebuchet MS"/>
              <a:cs typeface="Trebuchet MS"/>
              <a:sym typeface="Trebuchet MS"/>
            </a:endParaRPr>
          </a:p>
          <a:p>
            <a:pPr indent="-320040" lvl="0" marL="457200" rtl="0" algn="l">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Authoritarian outlook</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Only 1 TV news source KCTV</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No private TV presence</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4 channels allowed</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Channels only allowed to air at certain times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US Differences:</a:t>
            </a:r>
            <a:endParaRPr sz="1800">
              <a:solidFill>
                <a:srgbClr val="3F3F3F"/>
              </a:solidFill>
              <a:latin typeface="Trebuchet MS"/>
              <a:ea typeface="Trebuchet MS"/>
              <a:cs typeface="Trebuchet MS"/>
              <a:sym typeface="Trebuchet MS"/>
            </a:endParaRPr>
          </a:p>
          <a:p>
            <a:pPr indent="-320040" lvl="0" marL="457200" rtl="0" algn="l">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Libertarian outlook</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Many different TV news sources</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Mostly private TV presence</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Hundreds of channels</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Channels can air 24/7 if they want</a:t>
            </a:r>
            <a:endParaRPr/>
          </a:p>
          <a:p>
            <a:pPr indent="0" lvl="0" marL="0" rtl="0" algn="l">
              <a:spcBef>
                <a:spcPts val="0"/>
              </a:spcBef>
              <a:spcAft>
                <a:spcPts val="0"/>
              </a:spcAft>
              <a:buClr>
                <a:schemeClr val="dk1"/>
              </a:buClr>
              <a:buSzPts val="1100"/>
              <a:buFont typeface="Arial"/>
              <a:buNone/>
            </a:pPr>
            <a:r>
              <a:rPr lang="en-US"/>
              <a:t>______________________________________________________________</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Doesn’t need to be exactly 3 each, just writing for spacing</a:t>
            </a:r>
            <a:endParaRPr/>
          </a:p>
          <a:p>
            <a:pPr indent="0" lvl="0" marL="0" rtl="0" algn="l">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1: In the United States there are alot of different TV stations while there is one major one in North Korea, KCTV. </a:t>
            </a:r>
            <a:endParaRPr>
              <a:solidFill>
                <a:srgbClr val="3F3F3F"/>
              </a:solidFill>
              <a:latin typeface="Trebuchet MS"/>
              <a:ea typeface="Trebuchet MS"/>
              <a:cs typeface="Trebuchet MS"/>
              <a:sym typeface="Trebuchet MS"/>
            </a:endParaRPr>
          </a:p>
          <a:p>
            <a:pPr indent="0" lvl="0" marL="0" rtl="0" algn="l">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2: When you buy a TV or get in your brand new car to listen to the radio, your not going to hear or see the news in the US. In North Korea, however all of the radio stations and TV sets are prechecked by government officials and loaded with government stations. This leads to North Koreans buying other radios illegally.</a:t>
            </a:r>
            <a:endParaRPr>
              <a:solidFill>
                <a:srgbClr val="3F3F3F"/>
              </a:solidFill>
              <a:latin typeface="Trebuchet MS"/>
              <a:ea typeface="Trebuchet MS"/>
              <a:cs typeface="Trebuchet MS"/>
              <a:sym typeface="Trebuchet MS"/>
            </a:endParaRPr>
          </a:p>
          <a:p>
            <a:pPr indent="0" lvl="0" marL="0" rtl="0" algn="l">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3: No TV guide: In North Korea, the TV stations only operate for a few hours daily. For example, Korean Central TV (KCTV) only transmits for seven hours a week and ends programming by 3pm, while other channels only operate for a few hours. This is because of the lack of electricity in North Korea.</a:t>
            </a:r>
            <a:endParaRPr>
              <a:solidFill>
                <a:srgbClr val="3F3F3F"/>
              </a:solidFill>
              <a:latin typeface="Trebuchet MS"/>
              <a:ea typeface="Trebuchet MS"/>
              <a:cs typeface="Trebuchet MS"/>
              <a:sym typeface="Trebuchet MS"/>
            </a:endParaRPr>
          </a:p>
          <a:p>
            <a:pPr indent="-304800" lvl="0" marL="457200" rtl="0" algn="l">
              <a:spcBef>
                <a:spcPts val="1000"/>
              </a:spcBef>
              <a:spcAft>
                <a:spcPts val="0"/>
              </a:spcAft>
              <a:buClr>
                <a:schemeClr val="accent1"/>
              </a:buClr>
              <a:buSzPts val="1200"/>
              <a:buFont typeface="Noto Sans Symbols"/>
              <a:buChar char="►"/>
            </a:pPr>
            <a:r>
              <a:rPr lang="en-US">
                <a:solidFill>
                  <a:srgbClr val="3F3F3F"/>
                </a:solidFill>
                <a:latin typeface="Trebuchet MS"/>
                <a:ea typeface="Trebuchet MS"/>
                <a:cs typeface="Trebuchet MS"/>
                <a:sym typeface="Trebuchet MS"/>
              </a:rPr>
              <a:t>we must have 3 peer reviewed sources within the pres.</a:t>
            </a:r>
            <a:endParaRPr/>
          </a:p>
        </p:txBody>
      </p:sp>
      <p:sp>
        <p:nvSpPr>
          <p:cNvPr id="179" name="Google Shape;17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7048b4ace1_3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7048b4ace1_3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jack </a:t>
            </a:r>
            <a:r>
              <a:rPr lang="en-US"/>
              <a:t>Could be more brief/ Doesn’t need to be exactly 3 each, just writing for spacing</a:t>
            </a:r>
            <a:endParaRPr/>
          </a:p>
          <a:p>
            <a:pPr indent="-320040" lvl="0" marL="457200" rtl="0" algn="l">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Include resources</a:t>
            </a:r>
            <a:endParaRPr sz="1800">
              <a:solidFill>
                <a:srgbClr val="3F3F3F"/>
              </a:solidFill>
              <a:latin typeface="Trebuchet MS"/>
              <a:ea typeface="Trebuchet MS"/>
              <a:cs typeface="Trebuchet MS"/>
              <a:sym typeface="Trebuchet MS"/>
            </a:endParaRPr>
          </a:p>
          <a:p>
            <a:pPr indent="-342900" lvl="1" marL="914400" rtl="0" algn="l">
              <a:spcBef>
                <a:spcPts val="0"/>
              </a:spcBef>
              <a:spcAft>
                <a:spcPts val="0"/>
              </a:spcAft>
              <a:buClr>
                <a:srgbClr val="3F3F3F"/>
              </a:buClr>
              <a:buSzPts val="1800"/>
              <a:buFont typeface="Trebuchet MS"/>
              <a:buChar char="►"/>
            </a:pPr>
            <a:r>
              <a:rPr lang="en-US" sz="1800">
                <a:solidFill>
                  <a:srgbClr val="3F3F3F"/>
                </a:solidFill>
                <a:latin typeface="Trebuchet MS"/>
                <a:ea typeface="Trebuchet MS"/>
                <a:cs typeface="Trebuchet MS"/>
                <a:sym typeface="Trebuchet MS"/>
              </a:rPr>
              <a:t>https://psu.instructure.com/courses/2025540/files?preview=105867954</a:t>
            </a:r>
            <a:endParaRPr sz="1800">
              <a:solidFill>
                <a:srgbClr val="3F3F3F"/>
              </a:solidFill>
              <a:latin typeface="Trebuchet MS"/>
              <a:ea typeface="Trebuchet MS"/>
              <a:cs typeface="Trebuchet MS"/>
              <a:sym typeface="Trebuchet MS"/>
            </a:endParaRPr>
          </a:p>
          <a:p>
            <a:pPr indent="-320040" lvl="0" marL="457200" rtl="0" algn="l">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we must have 3 peer reviewed sources within the pres.</a:t>
            </a:r>
            <a:endParaRPr sz="1800">
              <a:solidFill>
                <a:srgbClr val="3F3F3F"/>
              </a:solidFill>
              <a:latin typeface="Trebuchet MS"/>
              <a:ea typeface="Trebuchet MS"/>
              <a:cs typeface="Trebuchet MS"/>
              <a:sym typeface="Trebuchet MS"/>
            </a:endParaRPr>
          </a:p>
          <a:p>
            <a:pPr indent="0" lvl="0" marL="0" rtl="0" algn="l">
              <a:spcBef>
                <a:spcPts val="1000"/>
              </a:spcBef>
              <a:spcAft>
                <a:spcPts val="0"/>
              </a:spcAft>
              <a:buNone/>
            </a:pPr>
            <a:r>
              <a:rPr lang="en-US" sz="1000">
                <a:solidFill>
                  <a:srgbClr val="232323"/>
                </a:solidFill>
                <a:highlight>
                  <a:srgbClr val="FFFFFF"/>
                </a:highlight>
                <a:latin typeface="Trebuchet MS"/>
                <a:ea typeface="Trebuchet MS"/>
                <a:cs typeface="Trebuchet MS"/>
                <a:sym typeface="Trebuchet MS"/>
              </a:rPr>
              <a:t>Korea - radios and TVs are pre-tuned to government stations; 4 government-owned TV stations; the Korean Workers' Party owns and operates the Korean Central Broadcasting Station, and the state-run Voice of Korea operates an external broadcast service; the government prohibits listening to and jams foreign broadcasts</a:t>
            </a:r>
            <a:endParaRPr sz="1800">
              <a:solidFill>
                <a:srgbClr val="3F3F3F"/>
              </a:solidFill>
              <a:latin typeface="Trebuchet MS"/>
              <a:ea typeface="Trebuchet MS"/>
              <a:cs typeface="Trebuchet MS"/>
              <a:sym typeface="Trebuchet MS"/>
            </a:endParaRPr>
          </a:p>
        </p:txBody>
      </p:sp>
      <p:sp>
        <p:nvSpPr>
          <p:cNvPr id="186" name="Google Shape;186;g7048b4ace1_3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g7049e9010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7049e9010e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Alison</a:t>
            </a:r>
            <a:endParaRPr/>
          </a:p>
        </p:txBody>
      </p:sp>
      <p:sp>
        <p:nvSpPr>
          <p:cNvPr id="197" name="Google Shape;197;g7049e9010e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7049e9010e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7049e9010e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Alison</a:t>
            </a:r>
            <a:endParaRPr/>
          </a:p>
        </p:txBody>
      </p:sp>
      <p:sp>
        <p:nvSpPr>
          <p:cNvPr id="206" name="Google Shape;206;g7049e9010e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 name="Shape 211"/>
        <p:cNvGrpSpPr/>
        <p:nvPr/>
      </p:nvGrpSpPr>
      <p:grpSpPr>
        <a:xfrm>
          <a:off x="0" y="0"/>
          <a:ext cx="0" cy="0"/>
          <a:chOff x="0" y="0"/>
          <a:chExt cx="0" cy="0"/>
        </a:xfrm>
      </p:grpSpPr>
      <p:sp>
        <p:nvSpPr>
          <p:cNvPr id="212" name="Google Shape;212;g7049e9010e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7049e9010e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rPr lang="en-US" sz="900">
                <a:solidFill>
                  <a:srgbClr val="555555"/>
                </a:solidFill>
                <a:highlight>
                  <a:srgbClr val="FFFFFF"/>
                </a:highlight>
                <a:latin typeface="Verdana"/>
                <a:ea typeface="Verdana"/>
                <a:cs typeface="Verdana"/>
                <a:sym typeface="Verdana"/>
              </a:rPr>
              <a:t>Lauren DeMunno:</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rPr lang="en-US" sz="900">
                <a:solidFill>
                  <a:srgbClr val="555555"/>
                </a:solidFill>
                <a:highlight>
                  <a:srgbClr val="FFFFFF"/>
                </a:highlight>
                <a:latin typeface="Verdana"/>
                <a:ea typeface="Verdana"/>
                <a:cs typeface="Verdana"/>
                <a:sym typeface="Verdana"/>
              </a:rPr>
              <a:t>Before you can even buy a TV in North Korea, the government has already preloaded them with government channels so when you turn the TV on for the first time, the </a:t>
            </a:r>
            <a:r>
              <a:rPr lang="en-US" sz="900">
                <a:solidFill>
                  <a:srgbClr val="555555"/>
                </a:solidFill>
                <a:highlight>
                  <a:srgbClr val="FFFFFF"/>
                </a:highlight>
                <a:latin typeface="Verdana"/>
                <a:ea typeface="Verdana"/>
                <a:cs typeface="Verdana"/>
                <a:sym typeface="Verdana"/>
              </a:rPr>
              <a:t>first</a:t>
            </a:r>
            <a:r>
              <a:rPr lang="en-US" sz="900">
                <a:solidFill>
                  <a:srgbClr val="555555"/>
                </a:solidFill>
                <a:highlight>
                  <a:srgbClr val="FFFFFF"/>
                </a:highlight>
                <a:latin typeface="Verdana"/>
                <a:ea typeface="Verdana"/>
                <a:cs typeface="Verdana"/>
                <a:sym typeface="Verdana"/>
              </a:rPr>
              <a:t> thing you see is KCTV approved channels.</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rPr lang="en-US" sz="900">
                <a:solidFill>
                  <a:srgbClr val="555555"/>
                </a:solidFill>
                <a:highlight>
                  <a:srgbClr val="FFFFFF"/>
                </a:highlight>
                <a:latin typeface="Verdana"/>
                <a:ea typeface="Verdana"/>
                <a:cs typeface="Verdana"/>
                <a:sym typeface="Verdana"/>
              </a:rPr>
              <a:t>One of the biggest things in North Korea is the food shortage that is going on. North Korea uses TV to make the people think they are going to resolve this crisis, when instead they are actually pushing more labor and saving more food.</a:t>
            </a:r>
            <a:endParaRPr sz="900">
              <a:solidFill>
                <a:srgbClr val="555555"/>
              </a:solidFill>
              <a:highlight>
                <a:srgbClr val="FFFFFF"/>
              </a:highlight>
              <a:latin typeface="Verdana"/>
              <a:ea typeface="Verdana"/>
              <a:cs typeface="Verdana"/>
              <a:sym typeface="Verdana"/>
            </a:endParaRPr>
          </a:p>
          <a:p>
            <a:pPr indent="0" lvl="0" marL="457200" rtl="0" algn="l">
              <a:spcBef>
                <a:spcPts val="0"/>
              </a:spcBef>
              <a:spcAft>
                <a:spcPts val="0"/>
              </a:spcAft>
              <a:buNone/>
            </a:pPr>
            <a:r>
              <a:rPr lang="en-US" sz="900">
                <a:solidFill>
                  <a:srgbClr val="555555"/>
                </a:solidFill>
                <a:highlight>
                  <a:srgbClr val="FFFFFF"/>
                </a:highlight>
                <a:latin typeface="Verdana"/>
                <a:ea typeface="Verdana"/>
                <a:cs typeface="Verdana"/>
                <a:sym typeface="Verdana"/>
              </a:rPr>
              <a:t>If you have ever seen the popular movie, The Interview, you can see how food stores commonly put pictures of food in the windows to make it look like there is more food than there actually is in the store. </a:t>
            </a:r>
            <a:endParaRPr sz="900">
              <a:solidFill>
                <a:srgbClr val="555555"/>
              </a:solidFill>
              <a:highlight>
                <a:srgbClr val="FFFFFF"/>
              </a:highlight>
              <a:latin typeface="Verdana"/>
              <a:ea typeface="Verdana"/>
              <a:cs typeface="Verdana"/>
              <a:sym typeface="Verdana"/>
            </a:endParaRPr>
          </a:p>
          <a:p>
            <a:pPr indent="0" lvl="0" marL="457200" rtl="0" algn="l">
              <a:spcBef>
                <a:spcPts val="0"/>
              </a:spcBef>
              <a:spcAft>
                <a:spcPts val="0"/>
              </a:spcAft>
              <a:buNone/>
            </a:pPr>
            <a:r>
              <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None/>
            </a:pPr>
            <a:r>
              <a:rPr lang="en-US" sz="900">
                <a:solidFill>
                  <a:srgbClr val="555555"/>
                </a:solidFill>
                <a:highlight>
                  <a:srgbClr val="FFFFFF"/>
                </a:highlight>
                <a:latin typeface="Verdana"/>
                <a:ea typeface="Verdana"/>
                <a:cs typeface="Verdana"/>
                <a:sym typeface="Verdana"/>
              </a:rPr>
              <a:t>Another way North Korea uses the TV for propaganda is by taking clips from South Korea and cutting them to make it seem like South Korea is anti-America and have people believe they are anti-war.</a:t>
            </a:r>
            <a:endParaRPr sz="900">
              <a:solidFill>
                <a:srgbClr val="555555"/>
              </a:solidFill>
              <a:highlight>
                <a:srgbClr val="FFFFFF"/>
              </a:highlight>
              <a:latin typeface="Verdana"/>
              <a:ea typeface="Verdana"/>
              <a:cs typeface="Verdana"/>
              <a:sym typeface="Verdana"/>
            </a:endParaRPr>
          </a:p>
        </p:txBody>
      </p:sp>
      <p:sp>
        <p:nvSpPr>
          <p:cNvPr id="214" name="Google Shape;214;g7049e9010e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Google Shape;220;g7049e9010e_8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7049e9010e_8_1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Kate </a:t>
            </a:r>
            <a:endParaRPr/>
          </a:p>
        </p:txBody>
      </p:sp>
      <p:sp>
        <p:nvSpPr>
          <p:cNvPr id="222" name="Google Shape;222;g7049e9010e_8_14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7048b4ace1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7048b4ace1_0_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g7048b4ace1_0_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g7048b4ace1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7048b4ace1_0_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Q/A</a:t>
            </a:r>
            <a:endParaRPr/>
          </a:p>
        </p:txBody>
      </p:sp>
      <p:sp>
        <p:nvSpPr>
          <p:cNvPr id="236" name="Google Shape;236;g7048b4ace1_0_9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https://www.wsj.com/articles/u-s-targets-north-korean-censorship-with-sanctions-1544473956</a:t>
            </a:r>
            <a:endParaRPr/>
          </a:p>
          <a:p>
            <a:pPr indent="0" lvl="0" marL="0" rtl="0" algn="l">
              <a:spcBef>
                <a:spcPts val="0"/>
              </a:spcBef>
              <a:spcAft>
                <a:spcPts val="0"/>
              </a:spcAft>
              <a:buNone/>
            </a:pPr>
            <a:r>
              <a:t/>
            </a:r>
            <a:endParaRPr/>
          </a:p>
        </p:txBody>
      </p:sp>
      <p:sp>
        <p:nvSpPr>
          <p:cNvPr id="241" name="Google Shape;24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26" name="Shape 26"/>
        <p:cNvGrpSpPr/>
        <p:nvPr/>
      </p:nvGrpSpPr>
      <p:grpSpPr>
        <a:xfrm>
          <a:off x="0" y="0"/>
          <a:ext cx="0" cy="0"/>
          <a:chOff x="0" y="0"/>
          <a:chExt cx="0" cy="0"/>
        </a:xfrm>
      </p:grpSpPr>
      <p:grpSp>
        <p:nvGrpSpPr>
          <p:cNvPr id="27" name="Google Shape;27;p2"/>
          <p:cNvGrpSpPr/>
          <p:nvPr/>
        </p:nvGrpSpPr>
        <p:grpSpPr>
          <a:xfrm>
            <a:off x="0" y="-8467"/>
            <a:ext cx="12192000" cy="6866467"/>
            <a:chOff x="0" y="-8467"/>
            <a:chExt cx="12192000" cy="6866467"/>
          </a:xfrm>
        </p:grpSpPr>
        <p:cxnSp>
          <p:nvCxnSpPr>
            <p:cNvPr id="28" name="Google Shape;28;p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9" name="Google Shape;29;p2"/>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0" name="Google Shape;30;p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2"/>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2"/>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2"/>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2"/>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2"/>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10800000">
              <a:off x="0" y="0"/>
              <a:ext cx="842596" cy="5666154"/>
            </a:xfrm>
            <a:prstGeom prst="triangle">
              <a:avLst>
                <a:gd fmla="val 10000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2"/>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0" name="Google Shape;40;p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43" name="Shape 43"/>
        <p:cNvGrpSpPr/>
        <p:nvPr/>
      </p:nvGrpSpPr>
      <p:grpSpPr>
        <a:xfrm>
          <a:off x="0" y="0"/>
          <a:ext cx="0" cy="0"/>
          <a:chOff x="0" y="0"/>
          <a:chExt cx="0" cy="0"/>
        </a:xfrm>
      </p:grpSpPr>
      <p:sp>
        <p:nvSpPr>
          <p:cNvPr id="44" name="Google Shape;44;p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6" name="Google Shape;46;p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49" name="Shape 49"/>
        <p:cNvGrpSpPr/>
        <p:nvPr/>
      </p:nvGrpSpPr>
      <p:grpSpPr>
        <a:xfrm>
          <a:off x="0" y="0"/>
          <a:ext cx="0" cy="0"/>
          <a:chOff x="0" y="0"/>
          <a:chExt cx="0" cy="0"/>
        </a:xfrm>
      </p:grpSpPr>
      <p:sp>
        <p:nvSpPr>
          <p:cNvPr id="50" name="Google Shape;50;p4"/>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52" name="Google Shape;52;p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55" name="Shape 55"/>
        <p:cNvGrpSpPr/>
        <p:nvPr/>
      </p:nvGrpSpPr>
      <p:grpSpPr>
        <a:xfrm>
          <a:off x="0" y="0"/>
          <a:ext cx="0" cy="0"/>
          <a:chOff x="0" y="0"/>
          <a:chExt cx="0" cy="0"/>
        </a:xfrm>
      </p:grpSpPr>
      <p:sp>
        <p:nvSpPr>
          <p:cNvPr id="56" name="Google Shape;56;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8" name="Google Shape;58;p5"/>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9" name="Google Shape;59;p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62" name="Shape 62"/>
        <p:cNvGrpSpPr/>
        <p:nvPr/>
      </p:nvGrpSpPr>
      <p:grpSpPr>
        <a:xfrm>
          <a:off x="0" y="0"/>
          <a:ext cx="0" cy="0"/>
          <a:chOff x="0" y="0"/>
          <a:chExt cx="0" cy="0"/>
        </a:xfrm>
      </p:grpSpPr>
      <p:sp>
        <p:nvSpPr>
          <p:cNvPr id="63" name="Google Shape;63;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5" name="Google Shape;65;p6"/>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6"/>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7" name="Google Shape;67;p6"/>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8" name="Google Shape;68;p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1" name="Shape 71"/>
        <p:cNvGrpSpPr/>
        <p:nvPr/>
      </p:nvGrpSpPr>
      <p:grpSpPr>
        <a:xfrm>
          <a:off x="0" y="0"/>
          <a:ext cx="0" cy="0"/>
          <a:chOff x="0" y="0"/>
          <a:chExt cx="0" cy="0"/>
        </a:xfrm>
      </p:grpSpPr>
      <p:sp>
        <p:nvSpPr>
          <p:cNvPr id="72" name="Google Shape;72;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6" name="Shape 76"/>
        <p:cNvGrpSpPr/>
        <p:nvPr/>
      </p:nvGrpSpPr>
      <p:grpSpPr>
        <a:xfrm>
          <a:off x="0" y="0"/>
          <a:ext cx="0" cy="0"/>
          <a:chOff x="0" y="0"/>
          <a:chExt cx="0" cy="0"/>
        </a:xfrm>
      </p:grpSpPr>
      <p:sp>
        <p:nvSpPr>
          <p:cNvPr id="77" name="Google Shape;77;p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80" name="Shape 80"/>
        <p:cNvGrpSpPr/>
        <p:nvPr/>
      </p:nvGrpSpPr>
      <p:grpSpPr>
        <a:xfrm>
          <a:off x="0" y="0"/>
          <a:ext cx="0" cy="0"/>
          <a:chOff x="0" y="0"/>
          <a:chExt cx="0" cy="0"/>
        </a:xfrm>
      </p:grpSpPr>
      <p:sp>
        <p:nvSpPr>
          <p:cNvPr id="81" name="Google Shape;81;p9"/>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83" name="Google Shape;83;p9"/>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4" name="Google Shape;84;p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87" name="Shape 87"/>
        <p:cNvGrpSpPr/>
        <p:nvPr/>
      </p:nvGrpSpPr>
      <p:grpSpPr>
        <a:xfrm>
          <a:off x="0" y="0"/>
          <a:ext cx="0" cy="0"/>
          <a:chOff x="0" y="0"/>
          <a:chExt cx="0" cy="0"/>
        </a:xfrm>
      </p:grpSpPr>
      <p:sp>
        <p:nvSpPr>
          <p:cNvPr id="88" name="Google Shape;88;p10"/>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0"/>
          <p:cNvSpPr/>
          <p:nvPr>
            <p:ph idx="2" type="pic"/>
          </p:nvPr>
        </p:nvSpPr>
        <p:spPr>
          <a:xfrm>
            <a:off x="677334" y="609600"/>
            <a:ext cx="8596668" cy="3845718"/>
          </a:xfrm>
          <a:prstGeom prst="rect">
            <a:avLst/>
          </a:prstGeom>
          <a:noFill/>
          <a:ln>
            <a:noFill/>
          </a:ln>
        </p:spPr>
        <p:txBody>
          <a:bodyPr anchorCtr="0" anchor="t" bIns="45700" lIns="91425" spcFirstLastPara="1" rIns="91425" wrap="square" tIns="45700">
            <a:noAutofit/>
          </a:bodyPr>
          <a:lstStyle>
            <a:lvl1pPr lvl="0" marR="0" rtl="0" algn="ctr">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1pPr>
            <a:lvl2pPr lvl="1"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2pPr>
            <a:lvl3pPr lvl="2"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3pPr>
            <a:lvl4pPr lvl="3"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4pPr>
            <a:lvl5pPr lvl="4"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5pPr>
            <a:lvl6pPr lvl="5"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6pPr>
            <a:lvl7pPr lvl="6"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7pPr>
            <a:lvl8pPr lvl="7"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8pPr>
            <a:lvl9pPr lvl="8" marR="0" rtl="0" algn="l">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9pPr>
          </a:lstStyle>
          <a:p/>
        </p:txBody>
      </p:sp>
      <p:sp>
        <p:nvSpPr>
          <p:cNvPr id="90" name="Google Shape;90;p10"/>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1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aption">
  <p:cSld name="Title and Caption">
    <p:spTree>
      <p:nvGrpSpPr>
        <p:cNvPr id="94" name="Shape 94"/>
        <p:cNvGrpSpPr/>
        <p:nvPr/>
      </p:nvGrpSpPr>
      <p:grpSpPr>
        <a:xfrm>
          <a:off x="0" y="0"/>
          <a:ext cx="0" cy="0"/>
          <a:chOff x="0" y="0"/>
          <a:chExt cx="0" cy="0"/>
        </a:xfrm>
      </p:grpSpPr>
      <p:sp>
        <p:nvSpPr>
          <p:cNvPr id="95" name="Google Shape;95;p11"/>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1"/>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7" name="Google Shape;97;p1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with Caption">
  <p:cSld name="Quote with Caption">
    <p:spTree>
      <p:nvGrpSpPr>
        <p:cNvPr id="100" name="Shape 100"/>
        <p:cNvGrpSpPr/>
        <p:nvPr/>
      </p:nvGrpSpPr>
      <p:grpSpPr>
        <a:xfrm>
          <a:off x="0" y="0"/>
          <a:ext cx="0" cy="0"/>
          <a:chOff x="0" y="0"/>
          <a:chExt cx="0" cy="0"/>
        </a:xfrm>
      </p:grpSpPr>
      <p:sp>
        <p:nvSpPr>
          <p:cNvPr id="101" name="Google Shape;101;p12"/>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3" name="Google Shape;103;p12"/>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4" name="Google Shape;104;p1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12"/>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
        <p:nvSpPr>
          <p:cNvPr id="108" name="Google Shape;108;p12"/>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b="0" i="0" sz="1800" u="none" cap="none" strike="noStrik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me Card">
  <p:cSld name="Name Card">
    <p:spTree>
      <p:nvGrpSpPr>
        <p:cNvPr id="109" name="Shape 109"/>
        <p:cNvGrpSpPr/>
        <p:nvPr/>
      </p:nvGrpSpPr>
      <p:grpSpPr>
        <a:xfrm>
          <a:off x="0" y="0"/>
          <a:ext cx="0" cy="0"/>
          <a:chOff x="0" y="0"/>
          <a:chExt cx="0" cy="0"/>
        </a:xfrm>
      </p:grpSpPr>
      <p:sp>
        <p:nvSpPr>
          <p:cNvPr id="110" name="Google Shape;110;p13"/>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3"/>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1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Name Card">
  <p:cSld name="Quote Name Card">
    <p:spTree>
      <p:nvGrpSpPr>
        <p:cNvPr id="115" name="Shape 115"/>
        <p:cNvGrpSpPr/>
        <p:nvPr/>
      </p:nvGrpSpPr>
      <p:grpSpPr>
        <a:xfrm>
          <a:off x="0" y="0"/>
          <a:ext cx="0" cy="0"/>
          <a:chOff x="0" y="0"/>
          <a:chExt cx="0" cy="0"/>
        </a:xfrm>
      </p:grpSpPr>
      <p:sp>
        <p:nvSpPr>
          <p:cNvPr id="116" name="Google Shape;116;p14"/>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8" name="Google Shape;118;p14"/>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9" name="Google Shape;119;p1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14"/>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
        <p:nvSpPr>
          <p:cNvPr id="123" name="Google Shape;123;p14"/>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rue or False">
  <p:cSld name="True or False">
    <p:spTree>
      <p:nvGrpSpPr>
        <p:cNvPr id="124" name="Shape 124"/>
        <p:cNvGrpSpPr/>
        <p:nvPr/>
      </p:nvGrpSpPr>
      <p:grpSpPr>
        <a:xfrm>
          <a:off x="0" y="0"/>
          <a:ext cx="0" cy="0"/>
          <a:chOff x="0" y="0"/>
          <a:chExt cx="0" cy="0"/>
        </a:xfrm>
      </p:grpSpPr>
      <p:sp>
        <p:nvSpPr>
          <p:cNvPr id="125" name="Google Shape;125;p15"/>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5"/>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7" name="Google Shape;127;p15"/>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8" name="Google Shape;128;p1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31" name="Shape 131"/>
        <p:cNvGrpSpPr/>
        <p:nvPr/>
      </p:nvGrpSpPr>
      <p:grpSpPr>
        <a:xfrm>
          <a:off x="0" y="0"/>
          <a:ext cx="0" cy="0"/>
          <a:chOff x="0" y="0"/>
          <a:chExt cx="0" cy="0"/>
        </a:xfrm>
      </p:grpSpPr>
      <p:sp>
        <p:nvSpPr>
          <p:cNvPr id="132" name="Google Shape;132;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6"/>
          <p:cNvSpPr txBox="1"/>
          <p:nvPr>
            <p:ph idx="1" type="body"/>
          </p:nvPr>
        </p:nvSpPr>
        <p:spPr>
          <a:xfrm rot="5400000">
            <a:off x="3035282" y="-197358"/>
            <a:ext cx="3880773" cy="8596668"/>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1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17"/>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7"/>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1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1"/>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0" y="4013200"/>
              <a:ext cx="448733" cy="28448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1"/>
                </a:solidFill>
                <a:latin typeface="Trebuchet MS"/>
                <a:ea typeface="Trebuchet MS"/>
                <a:cs typeface="Trebuchet MS"/>
                <a:sym typeface="Trebuchet MS"/>
              </a:defRPr>
            </a:lvl1pPr>
            <a:lvl2pPr indent="0" lvl="1" marL="0" marR="0" rtl="0" algn="r">
              <a:spcBef>
                <a:spcPts val="0"/>
              </a:spcBef>
              <a:buNone/>
              <a:defRPr b="0" i="0" sz="900" u="none" cap="none" strike="noStrike">
                <a:solidFill>
                  <a:schemeClr val="accent1"/>
                </a:solidFill>
                <a:latin typeface="Trebuchet MS"/>
                <a:ea typeface="Trebuchet MS"/>
                <a:cs typeface="Trebuchet MS"/>
                <a:sym typeface="Trebuchet MS"/>
              </a:defRPr>
            </a:lvl2pPr>
            <a:lvl3pPr indent="0" lvl="2" marL="0" marR="0" rtl="0" algn="r">
              <a:spcBef>
                <a:spcPts val="0"/>
              </a:spcBef>
              <a:buNone/>
              <a:defRPr b="0" i="0" sz="900" u="none" cap="none" strike="noStrike">
                <a:solidFill>
                  <a:schemeClr val="accent1"/>
                </a:solidFill>
                <a:latin typeface="Trebuchet MS"/>
                <a:ea typeface="Trebuchet MS"/>
                <a:cs typeface="Trebuchet MS"/>
                <a:sym typeface="Trebuchet MS"/>
              </a:defRPr>
            </a:lvl3pPr>
            <a:lvl4pPr indent="0" lvl="3" marL="0" marR="0" rtl="0" algn="r">
              <a:spcBef>
                <a:spcPts val="0"/>
              </a:spcBef>
              <a:buNone/>
              <a:defRPr b="0" i="0" sz="900" u="none" cap="none" strike="noStrike">
                <a:solidFill>
                  <a:schemeClr val="accent1"/>
                </a:solidFill>
                <a:latin typeface="Trebuchet MS"/>
                <a:ea typeface="Trebuchet MS"/>
                <a:cs typeface="Trebuchet MS"/>
                <a:sym typeface="Trebuchet MS"/>
              </a:defRPr>
            </a:lvl4pPr>
            <a:lvl5pPr indent="0" lvl="4" marL="0" marR="0" rtl="0" algn="r">
              <a:spcBef>
                <a:spcPts val="0"/>
              </a:spcBef>
              <a:buNone/>
              <a:defRPr b="0" i="0" sz="900" u="none" cap="none" strike="noStrike">
                <a:solidFill>
                  <a:schemeClr val="accent1"/>
                </a:solidFill>
                <a:latin typeface="Trebuchet MS"/>
                <a:ea typeface="Trebuchet MS"/>
                <a:cs typeface="Trebuchet MS"/>
                <a:sym typeface="Trebuchet MS"/>
              </a:defRPr>
            </a:lvl5pPr>
            <a:lvl6pPr indent="0" lvl="5" marL="0" marR="0" rtl="0" algn="r">
              <a:spcBef>
                <a:spcPts val="0"/>
              </a:spcBef>
              <a:buNone/>
              <a:defRPr b="0" i="0" sz="900" u="none" cap="none" strike="noStrike">
                <a:solidFill>
                  <a:schemeClr val="accent1"/>
                </a:solidFill>
                <a:latin typeface="Trebuchet MS"/>
                <a:ea typeface="Trebuchet MS"/>
                <a:cs typeface="Trebuchet MS"/>
                <a:sym typeface="Trebuchet MS"/>
              </a:defRPr>
            </a:lvl6pPr>
            <a:lvl7pPr indent="0" lvl="6" marL="0" marR="0" rtl="0" algn="r">
              <a:spcBef>
                <a:spcPts val="0"/>
              </a:spcBef>
              <a:buNone/>
              <a:defRPr b="0" i="0" sz="900" u="none" cap="none" strike="noStrike">
                <a:solidFill>
                  <a:schemeClr val="accent1"/>
                </a:solidFill>
                <a:latin typeface="Trebuchet MS"/>
                <a:ea typeface="Trebuchet MS"/>
                <a:cs typeface="Trebuchet MS"/>
                <a:sym typeface="Trebuchet MS"/>
              </a:defRPr>
            </a:lvl7pPr>
            <a:lvl8pPr indent="0" lvl="7" marL="0" marR="0" rtl="0" algn="r">
              <a:spcBef>
                <a:spcPts val="0"/>
              </a:spcBef>
              <a:buNone/>
              <a:defRPr b="0" i="0" sz="900" u="none" cap="none" strike="noStrike">
                <a:solidFill>
                  <a:schemeClr val="accent1"/>
                </a:solidFill>
                <a:latin typeface="Trebuchet MS"/>
                <a:ea typeface="Trebuchet MS"/>
                <a:cs typeface="Trebuchet MS"/>
                <a:sym typeface="Trebuchet MS"/>
              </a:defRPr>
            </a:lvl8pPr>
            <a:lvl9pPr indent="0" lvl="8" marL="0" marR="0" rtl="0" algn="r">
              <a:spcBef>
                <a:spcPts val="0"/>
              </a:spcBef>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ezaccess.libraries.psu.edu/login?url=https://search.proquest.com/docview/1315826214?accountid=13158" TargetMode="External"/><Relationship Id="rId4" Type="http://schemas.openxmlformats.org/officeDocument/2006/relationships/hyperlink" Target="http://ezaccess.libraries.psu.edu/login?url=https://search.proquest.com/docview/460614978?accountid=13158" TargetMode="External"/><Relationship Id="rId5"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mediummagazine.nl/media-regulation-in-the-united-stat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18"/>
          <p:cNvSpPr txBox="1"/>
          <p:nvPr>
            <p:ph type="ctrTitle"/>
          </p:nvPr>
        </p:nvSpPr>
        <p:spPr>
          <a:xfrm>
            <a:off x="1112725" y="1529875"/>
            <a:ext cx="8582100" cy="4761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accent1"/>
              </a:buClr>
              <a:buSzPts val="4400"/>
              <a:buFont typeface="Trebuchet MS"/>
              <a:buNone/>
            </a:pPr>
            <a:r>
              <a:rPr b="1" lang="en-US" sz="6000"/>
              <a:t>Comparing Television Regulations in t</a:t>
            </a:r>
            <a:r>
              <a:rPr b="1" lang="en-US" sz="6000"/>
              <a:t>he </a:t>
            </a:r>
            <a:endParaRPr b="1" sz="6000"/>
          </a:p>
          <a:p>
            <a:pPr indent="0" lvl="0" marL="0" rtl="0" algn="ctr">
              <a:spcBef>
                <a:spcPts val="0"/>
              </a:spcBef>
              <a:spcAft>
                <a:spcPts val="0"/>
              </a:spcAft>
              <a:buClr>
                <a:schemeClr val="accent1"/>
              </a:buClr>
              <a:buSzPts val="4400"/>
              <a:buFont typeface="Trebuchet MS"/>
              <a:buNone/>
            </a:pPr>
            <a:r>
              <a:rPr b="1" lang="en-US" sz="6000"/>
              <a:t>U.S. and North Korea</a:t>
            </a:r>
            <a:br>
              <a:rPr b="1" lang="en-US" sz="4400"/>
            </a:br>
            <a:br>
              <a:rPr lang="en-US" sz="4400"/>
            </a:br>
            <a:br>
              <a:rPr lang="en-US" sz="4400"/>
            </a:br>
            <a:endParaRPr sz="4400"/>
          </a:p>
        </p:txBody>
      </p:sp>
      <p:sp>
        <p:nvSpPr>
          <p:cNvPr id="148" name="Google Shape;148;p18"/>
          <p:cNvSpPr txBox="1"/>
          <p:nvPr>
            <p:ph idx="1" type="subTitle"/>
          </p:nvPr>
        </p:nvSpPr>
        <p:spPr>
          <a:xfrm>
            <a:off x="1665325" y="4950256"/>
            <a:ext cx="7767000" cy="9546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SzPts val="360"/>
              <a:buNone/>
            </a:pPr>
            <a:r>
              <a:rPr lang="en-US" sz="1400"/>
              <a:t>Alessia Catania, Alison Clark, Jack Raynor, </a:t>
            </a:r>
            <a:endParaRPr sz="1400"/>
          </a:p>
          <a:p>
            <a:pPr indent="0" lvl="0" marL="0" rtl="0" algn="ctr">
              <a:lnSpc>
                <a:spcPct val="80000"/>
              </a:lnSpc>
              <a:spcBef>
                <a:spcPts val="0"/>
              </a:spcBef>
              <a:spcAft>
                <a:spcPts val="0"/>
              </a:spcAft>
              <a:buSzPts val="360"/>
              <a:buNone/>
            </a:pPr>
            <a:r>
              <a:rPr lang="en-US" sz="1400"/>
              <a:t>Kate Rydland, Ian Ki Hoon Suh, Lauren DeMunno </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9"/>
          <p:cNvSpPr txBox="1"/>
          <p:nvPr>
            <p:ph type="title"/>
          </p:nvPr>
        </p:nvSpPr>
        <p:spPr>
          <a:xfrm>
            <a:off x="296200" y="625750"/>
            <a:ext cx="7046700" cy="1507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Why did we choose television in North Korea?</a:t>
            </a:r>
            <a:endParaRPr/>
          </a:p>
        </p:txBody>
      </p:sp>
      <p:sp>
        <p:nvSpPr>
          <p:cNvPr id="155" name="Google Shape;155;p19"/>
          <p:cNvSpPr txBox="1"/>
          <p:nvPr>
            <p:ph idx="1" type="body"/>
          </p:nvPr>
        </p:nvSpPr>
        <p:spPr>
          <a:xfrm>
            <a:off x="677334" y="1383289"/>
            <a:ext cx="8596800" cy="38808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a:p>
            <a:pPr indent="-381000" lvl="0" marL="457200" rtl="0" algn="l">
              <a:spcBef>
                <a:spcPts val="1000"/>
              </a:spcBef>
              <a:spcAft>
                <a:spcPts val="0"/>
              </a:spcAft>
              <a:buSzPts val="2400"/>
              <a:buChar char="►"/>
            </a:pPr>
            <a:r>
              <a:rPr lang="en-US" sz="2400"/>
              <a:t>Often seen as a very censored country</a:t>
            </a:r>
            <a:endParaRPr sz="2400"/>
          </a:p>
          <a:p>
            <a:pPr indent="-381000" lvl="0" marL="457200" rtl="0" algn="l">
              <a:spcBef>
                <a:spcPts val="0"/>
              </a:spcBef>
              <a:spcAft>
                <a:spcPts val="0"/>
              </a:spcAft>
              <a:buSzPts val="2400"/>
              <a:buChar char="►"/>
            </a:pPr>
            <a:r>
              <a:rPr lang="en-US" sz="2400"/>
              <a:t>Provides a good dichotomy of cultures when compared to the U.S. </a:t>
            </a:r>
            <a:endParaRPr sz="2400"/>
          </a:p>
          <a:p>
            <a:pPr indent="-381000" lvl="0" marL="457200" rtl="0" algn="l">
              <a:spcBef>
                <a:spcPts val="0"/>
              </a:spcBef>
              <a:spcAft>
                <a:spcPts val="0"/>
              </a:spcAft>
              <a:buSzPts val="2400"/>
              <a:buChar char="►"/>
            </a:pPr>
            <a:r>
              <a:rPr lang="en-US" sz="2400"/>
              <a:t>Controversy over North Korean media censorship involving human rights</a:t>
            </a:r>
            <a:endParaRPr sz="2400"/>
          </a:p>
          <a:p>
            <a:pPr indent="-381000" lvl="0" marL="457200" rtl="0" algn="l">
              <a:spcBef>
                <a:spcPts val="0"/>
              </a:spcBef>
              <a:spcAft>
                <a:spcPts val="0"/>
              </a:spcAft>
              <a:buSzPts val="2400"/>
              <a:buChar char="►"/>
            </a:pPr>
            <a:r>
              <a:rPr lang="en-US" sz="2400"/>
              <a:t>Stereotypes emerge</a:t>
            </a:r>
            <a:endParaRPr sz="2400"/>
          </a:p>
          <a:p>
            <a:pPr indent="-381000" lvl="1" marL="914400" rtl="0" algn="l">
              <a:spcBef>
                <a:spcPts val="0"/>
              </a:spcBef>
              <a:spcAft>
                <a:spcPts val="0"/>
              </a:spcAft>
              <a:buSzPts val="2400"/>
              <a:buChar char="►"/>
            </a:pPr>
            <a:r>
              <a:rPr lang="en-US" sz="2400"/>
              <a:t>North Koreans may be less informed/open-minded than Americans because of restricted foreign media</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0"/>
          <p:cNvSpPr txBox="1"/>
          <p:nvPr>
            <p:ph type="title"/>
          </p:nvPr>
        </p:nvSpPr>
        <p:spPr>
          <a:xfrm>
            <a:off x="677334" y="351025"/>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What is a Media System?</a:t>
            </a:r>
            <a:endParaRPr/>
          </a:p>
        </p:txBody>
      </p:sp>
      <p:sp>
        <p:nvSpPr>
          <p:cNvPr id="162" name="Google Shape;162;p20"/>
          <p:cNvSpPr txBox="1"/>
          <p:nvPr>
            <p:ph idx="1" type="body"/>
          </p:nvPr>
        </p:nvSpPr>
        <p:spPr>
          <a:xfrm>
            <a:off x="4764400" y="1219200"/>
            <a:ext cx="4254900" cy="5113200"/>
          </a:xfrm>
          <a:prstGeom prst="rect">
            <a:avLst/>
          </a:prstGeom>
        </p:spPr>
        <p:txBody>
          <a:bodyPr anchorCtr="0" anchor="t" bIns="45700" lIns="91425" spcFirstLastPara="1" rIns="91425" wrap="square" tIns="45700">
            <a:noAutofit/>
          </a:bodyPr>
          <a:lstStyle/>
          <a:p>
            <a:pPr indent="-320040" lvl="0" marL="457200" rtl="0" algn="l">
              <a:spcBef>
                <a:spcPts val="1000"/>
              </a:spcBef>
              <a:spcAft>
                <a:spcPts val="0"/>
              </a:spcAft>
              <a:buSzPts val="1440"/>
              <a:buChar char="►"/>
            </a:pPr>
            <a:r>
              <a:t/>
            </a:r>
            <a:endParaRPr/>
          </a:p>
        </p:txBody>
      </p:sp>
      <p:pic>
        <p:nvPicPr>
          <p:cNvPr id="163" name="Google Shape;163;p20"/>
          <p:cNvPicPr preferRelativeResize="0"/>
          <p:nvPr/>
        </p:nvPicPr>
        <p:blipFill>
          <a:blip r:embed="rId3">
            <a:alphaModFix/>
          </a:blip>
          <a:stretch>
            <a:fillRect/>
          </a:stretch>
        </p:blipFill>
        <p:spPr>
          <a:xfrm>
            <a:off x="606550" y="1219200"/>
            <a:ext cx="3950025" cy="5321025"/>
          </a:xfrm>
          <a:prstGeom prst="rect">
            <a:avLst/>
          </a:prstGeom>
          <a:noFill/>
          <a:ln>
            <a:noFill/>
          </a:ln>
        </p:spPr>
      </p:pic>
      <p:sp>
        <p:nvSpPr>
          <p:cNvPr id="164" name="Google Shape;164;p20"/>
          <p:cNvSpPr/>
          <p:nvPr/>
        </p:nvSpPr>
        <p:spPr>
          <a:xfrm>
            <a:off x="2402763" y="3484975"/>
            <a:ext cx="357588" cy="1987416"/>
          </a:xfrm>
          <a:prstGeom prst="flowChartTerminator">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1"/>
          <p:cNvSpPr txBox="1"/>
          <p:nvPr>
            <p:ph type="title"/>
          </p:nvPr>
        </p:nvSpPr>
        <p:spPr>
          <a:xfrm>
            <a:off x="677334" y="609600"/>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Comparing Media Systems </a:t>
            </a:r>
            <a:endParaRPr/>
          </a:p>
        </p:txBody>
      </p:sp>
      <p:sp>
        <p:nvSpPr>
          <p:cNvPr id="171" name="Google Shape;171;p21"/>
          <p:cNvSpPr txBox="1"/>
          <p:nvPr>
            <p:ph idx="1" type="body"/>
          </p:nvPr>
        </p:nvSpPr>
        <p:spPr>
          <a:xfrm>
            <a:off x="524270" y="1458658"/>
            <a:ext cx="4185600" cy="5763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lang="en-US"/>
              <a:t>United States</a:t>
            </a:r>
            <a:endParaRPr/>
          </a:p>
        </p:txBody>
      </p:sp>
      <p:sp>
        <p:nvSpPr>
          <p:cNvPr id="172" name="Google Shape;172;p21"/>
          <p:cNvSpPr txBox="1"/>
          <p:nvPr>
            <p:ph idx="2" type="body"/>
          </p:nvPr>
        </p:nvSpPr>
        <p:spPr>
          <a:xfrm>
            <a:off x="142975" y="2177400"/>
            <a:ext cx="4948200" cy="4528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Similarities:</a:t>
            </a:r>
            <a:endParaRPr/>
          </a:p>
          <a:p>
            <a:pPr indent="-320040" lvl="0" marL="457200" rtl="0" algn="l">
              <a:spcBef>
                <a:spcPts val="1000"/>
              </a:spcBef>
              <a:spcAft>
                <a:spcPts val="0"/>
              </a:spcAft>
              <a:buSzPts val="1440"/>
              <a:buChar char="►"/>
            </a:pPr>
            <a:r>
              <a:rPr lang="en-US"/>
              <a:t>both country have Television, Radio, </a:t>
            </a:r>
            <a:r>
              <a:rPr lang="en-US"/>
              <a:t>newspaper, and</a:t>
            </a:r>
            <a:r>
              <a:rPr lang="en-US"/>
              <a:t> </a:t>
            </a:r>
            <a:r>
              <a:rPr lang="en-US"/>
              <a:t>magazines</a:t>
            </a:r>
            <a:endParaRPr/>
          </a:p>
          <a:p>
            <a:pPr indent="-320040" lvl="0" marL="457200" rtl="0" algn="l">
              <a:spcBef>
                <a:spcPts val="0"/>
              </a:spcBef>
              <a:spcAft>
                <a:spcPts val="0"/>
              </a:spcAft>
              <a:buSzPts val="1440"/>
              <a:buChar char="►"/>
            </a:pPr>
            <a:r>
              <a:t/>
            </a:r>
            <a:endParaRPr/>
          </a:p>
          <a:p>
            <a:pPr indent="0" lvl="0" marL="0" rtl="0" algn="l">
              <a:spcBef>
                <a:spcPts val="1000"/>
              </a:spcBef>
              <a:spcAft>
                <a:spcPts val="0"/>
              </a:spcAft>
              <a:buNone/>
            </a:pPr>
            <a:r>
              <a:t/>
            </a:r>
            <a:endParaRPr/>
          </a:p>
        </p:txBody>
      </p:sp>
      <p:sp>
        <p:nvSpPr>
          <p:cNvPr id="173" name="Google Shape;173;p21"/>
          <p:cNvSpPr txBox="1"/>
          <p:nvPr>
            <p:ph idx="3" type="body"/>
          </p:nvPr>
        </p:nvSpPr>
        <p:spPr>
          <a:xfrm>
            <a:off x="5738508" y="1458658"/>
            <a:ext cx="4185600" cy="576300"/>
          </a:xfrm>
          <a:prstGeom prst="rect">
            <a:avLst/>
          </a:prstGeom>
        </p:spPr>
        <p:txBody>
          <a:bodyPr anchorCtr="0" anchor="b" bIns="45700" lIns="91425" spcFirstLastPara="1" rIns="91425" wrap="square" tIns="45700">
            <a:noAutofit/>
          </a:bodyPr>
          <a:lstStyle/>
          <a:p>
            <a:pPr indent="0" lvl="0" marL="0" rtl="0" algn="l">
              <a:spcBef>
                <a:spcPts val="1000"/>
              </a:spcBef>
              <a:spcAft>
                <a:spcPts val="0"/>
              </a:spcAft>
              <a:buNone/>
            </a:pPr>
            <a:r>
              <a:rPr lang="en-US"/>
              <a:t>North Korea</a:t>
            </a:r>
            <a:endParaRPr/>
          </a:p>
        </p:txBody>
      </p:sp>
      <p:sp>
        <p:nvSpPr>
          <p:cNvPr id="174" name="Google Shape;174;p21"/>
          <p:cNvSpPr txBox="1"/>
          <p:nvPr>
            <p:ph idx="2" type="body"/>
          </p:nvPr>
        </p:nvSpPr>
        <p:spPr>
          <a:xfrm>
            <a:off x="5309400" y="2177400"/>
            <a:ext cx="4796400" cy="4528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t>Differences:</a:t>
            </a:r>
            <a:endParaRPr/>
          </a:p>
          <a:p>
            <a:pPr indent="-320040" lvl="0" marL="457200" rtl="0" algn="l">
              <a:spcBef>
                <a:spcPts val="1000"/>
              </a:spcBef>
              <a:spcAft>
                <a:spcPts val="0"/>
              </a:spcAft>
              <a:buSzPts val="1440"/>
              <a:buChar char="►"/>
            </a:pPr>
            <a:r>
              <a:rPr lang="en-US"/>
              <a:t>No independent Media (</a:t>
            </a:r>
            <a:r>
              <a:rPr lang="en-US"/>
              <a:t>intervene by government</a:t>
            </a:r>
            <a:r>
              <a:rPr lang="en-US"/>
              <a:t> )</a:t>
            </a:r>
            <a:endParaRPr/>
          </a:p>
          <a:p>
            <a:pPr indent="-320040" lvl="0" marL="457200" rtl="0" algn="l">
              <a:spcBef>
                <a:spcPts val="0"/>
              </a:spcBef>
              <a:spcAft>
                <a:spcPts val="0"/>
              </a:spcAft>
              <a:buSzPts val="1440"/>
              <a:buChar char="►"/>
            </a:pPr>
            <a:r>
              <a:rPr lang="en-US"/>
              <a:t>radio &amp; TVs are pretuned from government</a:t>
            </a:r>
            <a:endParaRPr/>
          </a:p>
          <a:p>
            <a:pPr indent="-320040" lvl="0" marL="457200" rtl="0" algn="l">
              <a:spcBef>
                <a:spcPts val="0"/>
              </a:spcBef>
              <a:spcAft>
                <a:spcPts val="0"/>
              </a:spcAft>
              <a:buSzPts val="1440"/>
              <a:buChar char="►"/>
            </a:pPr>
            <a:r>
              <a:rPr lang="en-US"/>
              <a:t>North Korea do not have well activated web-media system</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pic>
        <p:nvPicPr>
          <p:cNvPr id="175" name="Google Shape;175;p21"/>
          <p:cNvPicPr preferRelativeResize="0"/>
          <p:nvPr/>
        </p:nvPicPr>
        <p:blipFill>
          <a:blip r:embed="rId3">
            <a:alphaModFix/>
          </a:blip>
          <a:stretch>
            <a:fillRect/>
          </a:stretch>
        </p:blipFill>
        <p:spPr>
          <a:xfrm>
            <a:off x="8612550" y="4547575"/>
            <a:ext cx="3579450" cy="2310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sp>
        <p:nvSpPr>
          <p:cNvPr id="181" name="Google Shape;181;p22"/>
          <p:cNvSpPr txBox="1"/>
          <p:nvPr>
            <p:ph type="title"/>
          </p:nvPr>
        </p:nvSpPr>
        <p:spPr>
          <a:xfrm>
            <a:off x="291750" y="582075"/>
            <a:ext cx="10155000" cy="1320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800"/>
              <a:buFont typeface="Trebuchet MS"/>
              <a:buNone/>
            </a:pPr>
            <a:r>
              <a:rPr lang="en-US" sz="3000"/>
              <a:t>Overall R</a:t>
            </a:r>
            <a:r>
              <a:rPr lang="en-US" sz="3000"/>
              <a:t>egulation of U.S. and North Korean Media </a:t>
            </a:r>
            <a:endParaRPr sz="3000"/>
          </a:p>
        </p:txBody>
      </p:sp>
      <p:sp>
        <p:nvSpPr>
          <p:cNvPr id="182" name="Google Shape;182;p22"/>
          <p:cNvSpPr txBox="1"/>
          <p:nvPr>
            <p:ph idx="1" type="body"/>
          </p:nvPr>
        </p:nvSpPr>
        <p:spPr>
          <a:xfrm>
            <a:off x="415675" y="1686875"/>
            <a:ext cx="9749400" cy="4353000"/>
          </a:xfrm>
          <a:prstGeom prst="rect">
            <a:avLst/>
          </a:prstGeom>
          <a:noFill/>
          <a:ln>
            <a:noFill/>
          </a:ln>
        </p:spPr>
        <p:txBody>
          <a:bodyPr anchorCtr="0" anchor="t" bIns="45700" lIns="91425" spcFirstLastPara="1" rIns="91425" wrap="square" tIns="45700">
            <a:noAutofit/>
          </a:bodyPr>
          <a:lstStyle/>
          <a:p>
            <a:pPr indent="-403860" lvl="0" marL="342900" rtl="0" algn="l">
              <a:spcBef>
                <a:spcPts val="0"/>
              </a:spcBef>
              <a:spcAft>
                <a:spcPts val="0"/>
              </a:spcAft>
              <a:buSzPts val="2400"/>
              <a:buChar char="►"/>
            </a:pPr>
            <a:r>
              <a:rPr lang="en-US" sz="2400"/>
              <a:t>United States: </a:t>
            </a:r>
            <a:endParaRPr sz="2400"/>
          </a:p>
          <a:p>
            <a:pPr indent="-321310" lvl="1" marL="742950" rtl="0" algn="l">
              <a:spcBef>
                <a:spcPts val="0"/>
              </a:spcBef>
              <a:spcAft>
                <a:spcPts val="0"/>
              </a:spcAft>
              <a:buSzPts val="2000"/>
              <a:buChar char="►"/>
            </a:pPr>
            <a:r>
              <a:rPr lang="en-US" sz="2000"/>
              <a:t>FCC = the foremost authority</a:t>
            </a:r>
            <a:endParaRPr sz="2000"/>
          </a:p>
          <a:p>
            <a:pPr indent="-264160" lvl="2" marL="1143000" rtl="0" algn="l">
              <a:spcBef>
                <a:spcPts val="0"/>
              </a:spcBef>
              <a:spcAft>
                <a:spcPts val="0"/>
              </a:spcAft>
              <a:buSzPts val="2000"/>
              <a:buChar char="►"/>
            </a:pPr>
            <a:r>
              <a:rPr lang="en-US" sz="2000"/>
              <a:t>Creates, implements, and regulates media policies</a:t>
            </a:r>
            <a:endParaRPr sz="2000"/>
          </a:p>
          <a:p>
            <a:pPr indent="-264160" lvl="2" marL="1143000" rtl="0" algn="l">
              <a:spcBef>
                <a:spcPts val="0"/>
              </a:spcBef>
              <a:spcAft>
                <a:spcPts val="0"/>
              </a:spcAft>
              <a:buSzPts val="2000"/>
              <a:buChar char="►"/>
            </a:pPr>
            <a:r>
              <a:rPr lang="en-US" sz="2000"/>
              <a:t>Legislative Branch provides checks and balances</a:t>
            </a:r>
            <a:endParaRPr sz="2000"/>
          </a:p>
          <a:p>
            <a:pPr indent="-403860" lvl="0" marL="342900" rtl="0" algn="l">
              <a:spcBef>
                <a:spcPts val="1000"/>
              </a:spcBef>
              <a:spcAft>
                <a:spcPts val="0"/>
              </a:spcAft>
              <a:buSzPts val="2400"/>
              <a:buChar char="►"/>
            </a:pPr>
            <a:r>
              <a:rPr lang="en-US" sz="2400"/>
              <a:t>North Korea: </a:t>
            </a:r>
            <a:endParaRPr sz="2400"/>
          </a:p>
          <a:p>
            <a:pPr indent="-321310" lvl="1" marL="742950" rtl="0" algn="l">
              <a:spcBef>
                <a:spcPts val="1000"/>
              </a:spcBef>
              <a:spcAft>
                <a:spcPts val="0"/>
              </a:spcAft>
              <a:buSzPts val="2000"/>
              <a:buChar char="►"/>
            </a:pPr>
            <a:r>
              <a:rPr lang="en-US" sz="2000"/>
              <a:t>Very strictly controlled</a:t>
            </a:r>
            <a:endParaRPr sz="2000"/>
          </a:p>
          <a:p>
            <a:pPr indent="-321310" lvl="1" marL="742950" rtl="0" algn="l">
              <a:spcBef>
                <a:spcPts val="1000"/>
              </a:spcBef>
              <a:spcAft>
                <a:spcPts val="0"/>
              </a:spcAft>
              <a:buSzPts val="2000"/>
              <a:buChar char="►"/>
            </a:pPr>
            <a:r>
              <a:rPr lang="en-US" sz="2000"/>
              <a:t>Constitution </a:t>
            </a:r>
            <a:r>
              <a:rPr b="1" lang="en-US" sz="2000"/>
              <a:t>nominally</a:t>
            </a:r>
            <a:r>
              <a:rPr lang="en-US" sz="2000"/>
              <a:t> provides freedom of speech / press</a:t>
            </a:r>
            <a:endParaRPr sz="2000"/>
          </a:p>
          <a:p>
            <a:pPr indent="-321310" lvl="1" marL="742950" rtl="0" algn="l">
              <a:spcBef>
                <a:spcPts val="1000"/>
              </a:spcBef>
              <a:spcAft>
                <a:spcPts val="0"/>
              </a:spcAft>
              <a:buSzPts val="2000"/>
              <a:buChar char="►"/>
            </a:pPr>
            <a:r>
              <a:rPr lang="en-US" sz="2000"/>
              <a:t>Government prohibits the exercise of these rights unless praising NK</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3"/>
          <p:cNvSpPr txBox="1"/>
          <p:nvPr>
            <p:ph type="title"/>
          </p:nvPr>
        </p:nvSpPr>
        <p:spPr>
          <a:xfrm>
            <a:off x="9" y="-14625"/>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Comparing Television Regulation</a:t>
            </a:r>
            <a:endParaRPr/>
          </a:p>
        </p:txBody>
      </p:sp>
      <p:sp>
        <p:nvSpPr>
          <p:cNvPr id="189" name="Google Shape;189;p23"/>
          <p:cNvSpPr/>
          <p:nvPr/>
        </p:nvSpPr>
        <p:spPr>
          <a:xfrm>
            <a:off x="350025" y="553725"/>
            <a:ext cx="6900000" cy="6249000"/>
          </a:xfrm>
          <a:prstGeom prst="ellipse">
            <a:avLst/>
          </a:prstGeom>
          <a:solidFill>
            <a:srgbClr val="B6D7A8">
              <a:alpha val="31840"/>
            </a:srgbClr>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3"/>
          <p:cNvSpPr/>
          <p:nvPr/>
        </p:nvSpPr>
        <p:spPr>
          <a:xfrm>
            <a:off x="4889325" y="463875"/>
            <a:ext cx="6694800" cy="6339000"/>
          </a:xfrm>
          <a:prstGeom prst="ellipse">
            <a:avLst/>
          </a:prstGeom>
          <a:solidFill>
            <a:srgbClr val="FFE599">
              <a:alpha val="40780"/>
            </a:srgbClr>
          </a:solid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3"/>
          <p:cNvSpPr txBox="1"/>
          <p:nvPr>
            <p:ph idx="2" type="body"/>
          </p:nvPr>
        </p:nvSpPr>
        <p:spPr>
          <a:xfrm>
            <a:off x="7250025" y="1155300"/>
            <a:ext cx="3288900" cy="38868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sz="3000">
                <a:solidFill>
                  <a:srgbClr val="38761D"/>
                </a:solidFill>
              </a:rPr>
              <a:t>North Korea</a:t>
            </a:r>
            <a:r>
              <a:rPr lang="en-US" sz="3000">
                <a:solidFill>
                  <a:srgbClr val="38761D"/>
                </a:solidFill>
              </a:rPr>
              <a:t>:</a:t>
            </a:r>
            <a:endParaRPr sz="3000">
              <a:solidFill>
                <a:srgbClr val="38761D"/>
              </a:solidFill>
            </a:endParaRPr>
          </a:p>
          <a:p>
            <a:pPr indent="0" lvl="0" marL="0" rtl="0" algn="l">
              <a:spcBef>
                <a:spcPts val="1000"/>
              </a:spcBef>
              <a:spcAft>
                <a:spcPts val="0"/>
              </a:spcAft>
              <a:buNone/>
            </a:pPr>
            <a:r>
              <a:t/>
            </a:r>
            <a:endParaRPr sz="3000"/>
          </a:p>
          <a:p>
            <a:pPr indent="-381000" lvl="0" marL="457200" rtl="0" algn="l">
              <a:spcBef>
                <a:spcPts val="1000"/>
              </a:spcBef>
              <a:spcAft>
                <a:spcPts val="0"/>
              </a:spcAft>
              <a:buClr>
                <a:srgbClr val="38761D"/>
              </a:buClr>
              <a:buSzPts val="2400"/>
              <a:buChar char="►"/>
            </a:pPr>
            <a:r>
              <a:rPr lang="en-US" sz="2400">
                <a:solidFill>
                  <a:srgbClr val="38761D"/>
                </a:solidFill>
              </a:rPr>
              <a:t>Authoritarian Theory</a:t>
            </a:r>
            <a:endParaRPr sz="2400">
              <a:solidFill>
                <a:srgbClr val="38761D"/>
              </a:solidFill>
            </a:endParaRPr>
          </a:p>
          <a:p>
            <a:pPr indent="-381000" lvl="0" marL="457200" rtl="0" algn="l">
              <a:spcBef>
                <a:spcPts val="0"/>
              </a:spcBef>
              <a:spcAft>
                <a:spcPts val="0"/>
              </a:spcAft>
              <a:buClr>
                <a:srgbClr val="38761D"/>
              </a:buClr>
              <a:buSzPts val="2400"/>
              <a:buChar char="►"/>
            </a:pPr>
            <a:r>
              <a:rPr lang="en-US" sz="2400">
                <a:solidFill>
                  <a:srgbClr val="38761D"/>
                </a:solidFill>
              </a:rPr>
              <a:t>Only 4 channels allowed</a:t>
            </a:r>
            <a:endParaRPr sz="2400">
              <a:solidFill>
                <a:srgbClr val="38761D"/>
              </a:solidFill>
            </a:endParaRPr>
          </a:p>
          <a:p>
            <a:pPr indent="-381000" lvl="0" marL="457200" rtl="0" algn="l">
              <a:spcBef>
                <a:spcPts val="0"/>
              </a:spcBef>
              <a:spcAft>
                <a:spcPts val="0"/>
              </a:spcAft>
              <a:buClr>
                <a:srgbClr val="38761D"/>
              </a:buClr>
              <a:buSzPts val="2400"/>
              <a:buChar char="►"/>
            </a:pPr>
            <a:r>
              <a:rPr lang="en-US" sz="2400">
                <a:solidFill>
                  <a:srgbClr val="38761D"/>
                </a:solidFill>
              </a:rPr>
              <a:t>Channels have restricted air times</a:t>
            </a:r>
            <a:endParaRPr sz="2400">
              <a:solidFill>
                <a:srgbClr val="38761D"/>
              </a:solidFill>
            </a:endParaRPr>
          </a:p>
          <a:p>
            <a:pPr indent="-381000" lvl="0" marL="457200" rtl="0" algn="l">
              <a:spcBef>
                <a:spcPts val="0"/>
              </a:spcBef>
              <a:spcAft>
                <a:spcPts val="0"/>
              </a:spcAft>
              <a:buClr>
                <a:srgbClr val="38761D"/>
              </a:buClr>
              <a:buSzPts val="2400"/>
              <a:buChar char="►"/>
            </a:pPr>
            <a:r>
              <a:rPr lang="en-US" sz="2400">
                <a:solidFill>
                  <a:srgbClr val="38761D"/>
                </a:solidFill>
              </a:rPr>
              <a:t>Only government-run stations</a:t>
            </a:r>
            <a:endParaRPr sz="2400">
              <a:solidFill>
                <a:srgbClr val="38761D"/>
              </a:solidFill>
            </a:endParaRPr>
          </a:p>
          <a:p>
            <a:pPr indent="0" lvl="0" marL="0" rtl="0" algn="l">
              <a:spcBef>
                <a:spcPts val="1000"/>
              </a:spcBef>
              <a:spcAft>
                <a:spcPts val="0"/>
              </a:spcAft>
              <a:buNone/>
            </a:pPr>
            <a:r>
              <a:t/>
            </a:r>
            <a:endParaRPr/>
          </a:p>
        </p:txBody>
      </p:sp>
      <p:sp>
        <p:nvSpPr>
          <p:cNvPr id="192" name="Google Shape;192;p23"/>
          <p:cNvSpPr txBox="1"/>
          <p:nvPr>
            <p:ph idx="2" type="body"/>
          </p:nvPr>
        </p:nvSpPr>
        <p:spPr>
          <a:xfrm>
            <a:off x="1258825" y="710575"/>
            <a:ext cx="3723600" cy="4429500"/>
          </a:xfrm>
          <a:prstGeom prst="rect">
            <a:avLst/>
          </a:prstGeom>
        </p:spPr>
        <p:txBody>
          <a:bodyPr anchorCtr="0" anchor="t" bIns="45700" lIns="91425" spcFirstLastPara="1" rIns="91425" wrap="square" tIns="45700">
            <a:noAutofit/>
          </a:bodyPr>
          <a:lstStyle/>
          <a:p>
            <a:pPr indent="0" lvl="0" marL="0" rtl="0" algn="ctr">
              <a:spcBef>
                <a:spcPts val="1000"/>
              </a:spcBef>
              <a:spcAft>
                <a:spcPts val="0"/>
              </a:spcAft>
              <a:buNone/>
            </a:pPr>
            <a:r>
              <a:t/>
            </a:r>
            <a:endParaRPr sz="3000"/>
          </a:p>
          <a:p>
            <a:pPr indent="0" lvl="0" marL="0" rtl="0" algn="ctr">
              <a:spcBef>
                <a:spcPts val="1000"/>
              </a:spcBef>
              <a:spcAft>
                <a:spcPts val="0"/>
              </a:spcAft>
              <a:buNone/>
            </a:pPr>
            <a:r>
              <a:rPr lang="en-US" sz="3000">
                <a:solidFill>
                  <a:srgbClr val="BF9000"/>
                </a:solidFill>
              </a:rPr>
              <a:t>United States</a:t>
            </a:r>
            <a:endParaRPr sz="3000">
              <a:solidFill>
                <a:srgbClr val="BF9000"/>
              </a:solidFill>
            </a:endParaRPr>
          </a:p>
          <a:p>
            <a:pPr indent="0" lvl="0" marL="0" rtl="0" algn="l">
              <a:spcBef>
                <a:spcPts val="1000"/>
              </a:spcBef>
              <a:spcAft>
                <a:spcPts val="0"/>
              </a:spcAft>
              <a:buNone/>
            </a:pPr>
            <a:r>
              <a:t/>
            </a:r>
            <a:endParaRPr/>
          </a:p>
          <a:p>
            <a:pPr indent="-381000" lvl="0" marL="457200" rtl="0" algn="l">
              <a:spcBef>
                <a:spcPts val="1000"/>
              </a:spcBef>
              <a:spcAft>
                <a:spcPts val="0"/>
              </a:spcAft>
              <a:buClr>
                <a:srgbClr val="BF9000"/>
              </a:buClr>
              <a:buSzPts val="2400"/>
              <a:buChar char="►"/>
            </a:pPr>
            <a:r>
              <a:rPr lang="en-US" sz="2400">
                <a:solidFill>
                  <a:srgbClr val="BF9000"/>
                </a:solidFill>
              </a:rPr>
              <a:t>Libertarian Theory</a:t>
            </a:r>
            <a:endParaRPr sz="2400">
              <a:solidFill>
                <a:srgbClr val="BF9000"/>
              </a:solidFill>
            </a:endParaRPr>
          </a:p>
          <a:p>
            <a:pPr indent="-381000" lvl="0" marL="457200" rtl="0" algn="l">
              <a:spcBef>
                <a:spcPts val="0"/>
              </a:spcBef>
              <a:spcAft>
                <a:spcPts val="0"/>
              </a:spcAft>
              <a:buClr>
                <a:srgbClr val="BF9000"/>
              </a:buClr>
              <a:buSzPts val="2400"/>
              <a:buChar char="►"/>
            </a:pPr>
            <a:r>
              <a:rPr lang="en-US" sz="2400">
                <a:solidFill>
                  <a:srgbClr val="BF9000"/>
                </a:solidFill>
              </a:rPr>
              <a:t>Hundreds of channels allowed</a:t>
            </a:r>
            <a:endParaRPr sz="2400">
              <a:solidFill>
                <a:srgbClr val="BF9000"/>
              </a:solidFill>
            </a:endParaRPr>
          </a:p>
          <a:p>
            <a:pPr indent="-381000" lvl="0" marL="457200" rtl="0" algn="l">
              <a:spcBef>
                <a:spcPts val="0"/>
              </a:spcBef>
              <a:spcAft>
                <a:spcPts val="0"/>
              </a:spcAft>
              <a:buClr>
                <a:srgbClr val="BF9000"/>
              </a:buClr>
              <a:buSzPts val="2400"/>
              <a:buChar char="►"/>
            </a:pPr>
            <a:r>
              <a:rPr lang="en-US" sz="2400">
                <a:solidFill>
                  <a:srgbClr val="BF9000"/>
                </a:solidFill>
              </a:rPr>
              <a:t>Channels allowed to operate 24/7</a:t>
            </a:r>
            <a:endParaRPr sz="2400">
              <a:solidFill>
                <a:srgbClr val="BF9000"/>
              </a:solidFill>
            </a:endParaRPr>
          </a:p>
          <a:p>
            <a:pPr indent="-381000" lvl="0" marL="457200" rtl="0" algn="l">
              <a:spcBef>
                <a:spcPts val="0"/>
              </a:spcBef>
              <a:spcAft>
                <a:spcPts val="0"/>
              </a:spcAft>
              <a:buClr>
                <a:srgbClr val="BF9000"/>
              </a:buClr>
              <a:buSzPts val="2400"/>
              <a:buChar char="►"/>
            </a:pPr>
            <a:r>
              <a:rPr lang="en-US" sz="2400">
                <a:solidFill>
                  <a:srgbClr val="BF9000"/>
                </a:solidFill>
              </a:rPr>
              <a:t>Mostly privately owned TV stations</a:t>
            </a:r>
            <a:endParaRPr sz="2400">
              <a:solidFill>
                <a:srgbClr val="BF9000"/>
              </a:solidFill>
            </a:endParaRPr>
          </a:p>
          <a:p>
            <a:pPr indent="0" lvl="0" marL="0" rtl="0" algn="l">
              <a:spcBef>
                <a:spcPts val="1000"/>
              </a:spcBef>
              <a:spcAft>
                <a:spcPts val="0"/>
              </a:spcAft>
              <a:buNone/>
            </a:pPr>
            <a:r>
              <a:t/>
            </a:r>
            <a:endParaRPr/>
          </a:p>
        </p:txBody>
      </p:sp>
      <p:sp>
        <p:nvSpPr>
          <p:cNvPr id="193" name="Google Shape;193;p23"/>
          <p:cNvSpPr txBox="1"/>
          <p:nvPr/>
        </p:nvSpPr>
        <p:spPr>
          <a:xfrm>
            <a:off x="4772625" y="2012675"/>
            <a:ext cx="2477400" cy="3443100"/>
          </a:xfrm>
          <a:prstGeom prst="rect">
            <a:avLst/>
          </a:prstGeom>
          <a:noFill/>
          <a:ln>
            <a:noFill/>
          </a:ln>
        </p:spPr>
        <p:txBody>
          <a:bodyPr anchorCtr="0" anchor="t" bIns="91425" lIns="91425" spcFirstLastPara="1" rIns="91425" wrap="square" tIns="91425">
            <a:noAutofit/>
          </a:bodyPr>
          <a:lstStyle/>
          <a:p>
            <a:pPr indent="0" lvl="0" marL="457200" rtl="0" algn="l">
              <a:spcBef>
                <a:spcPts val="1000"/>
              </a:spcBef>
              <a:spcAft>
                <a:spcPts val="0"/>
              </a:spcAft>
              <a:buNone/>
            </a:pPr>
            <a:r>
              <a:rPr lang="en-US" sz="2000">
                <a:solidFill>
                  <a:srgbClr val="38761D"/>
                </a:solidFill>
                <a:latin typeface="Trebuchet MS"/>
                <a:ea typeface="Trebuchet MS"/>
                <a:cs typeface="Trebuchet MS"/>
                <a:sym typeface="Trebuchet MS"/>
              </a:rPr>
              <a:t>Regulation of publicly subsidized content</a:t>
            </a:r>
            <a:endParaRPr sz="2000">
              <a:solidFill>
                <a:srgbClr val="38761D"/>
              </a:solidFill>
              <a:latin typeface="Trebuchet MS"/>
              <a:ea typeface="Trebuchet MS"/>
              <a:cs typeface="Trebuchet MS"/>
              <a:sym typeface="Trebuchet MS"/>
            </a:endParaRPr>
          </a:p>
          <a:p>
            <a:pPr indent="0" lvl="0" marL="457200" rtl="0" algn="l">
              <a:spcBef>
                <a:spcPts val="1000"/>
              </a:spcBef>
              <a:spcAft>
                <a:spcPts val="0"/>
              </a:spcAft>
              <a:buNone/>
            </a:pPr>
            <a:r>
              <a:rPr lang="en-US" sz="2000">
                <a:solidFill>
                  <a:srgbClr val="38761D"/>
                </a:solidFill>
                <a:latin typeface="Trebuchet MS"/>
                <a:ea typeface="Trebuchet MS"/>
                <a:cs typeface="Trebuchet MS"/>
                <a:sym typeface="Trebuchet MS"/>
              </a:rPr>
              <a:t>Governing bodies for all TV in that nation (KCBC and FCC)</a:t>
            </a:r>
            <a:endParaRPr sz="2000">
              <a:solidFill>
                <a:srgbClr val="38761D"/>
              </a:solidFill>
              <a:latin typeface="Trebuchet MS"/>
              <a:ea typeface="Trebuchet MS"/>
              <a:cs typeface="Trebuchet MS"/>
              <a:sym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340575" y="581875"/>
            <a:ext cx="97179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Theme #1: TV Regulation in North Korea Causes Self-Censorship</a:t>
            </a:r>
            <a:endParaRPr/>
          </a:p>
        </p:txBody>
      </p:sp>
      <p:sp>
        <p:nvSpPr>
          <p:cNvPr id="200" name="Google Shape;200;p24"/>
          <p:cNvSpPr txBox="1"/>
          <p:nvPr>
            <p:ph idx="1" type="body"/>
          </p:nvPr>
        </p:nvSpPr>
        <p:spPr>
          <a:xfrm>
            <a:off x="677334" y="2160589"/>
            <a:ext cx="8596800" cy="3880800"/>
          </a:xfrm>
          <a:prstGeom prst="rect">
            <a:avLst/>
          </a:prstGeom>
        </p:spPr>
        <p:txBody>
          <a:bodyPr anchorCtr="0" anchor="t" bIns="45700" lIns="91425" spcFirstLastPara="1" rIns="91425" wrap="square" tIns="45700">
            <a:noAutofit/>
          </a:bodyPr>
          <a:lstStyle/>
          <a:p>
            <a:pPr indent="-320040" lvl="0" marL="457200" rtl="0" algn="l">
              <a:lnSpc>
                <a:spcPct val="115000"/>
              </a:lnSpc>
              <a:spcBef>
                <a:spcPts val="1000"/>
              </a:spcBef>
              <a:spcAft>
                <a:spcPts val="0"/>
              </a:spcAft>
              <a:buSzPts val="1440"/>
              <a:buChar char="●"/>
            </a:pPr>
            <a:r>
              <a:rPr lang="en-US"/>
              <a:t>Self-censorship is especially prevalent in North Korea because all news/media is in favor of the government</a:t>
            </a:r>
            <a:endParaRPr/>
          </a:p>
          <a:p>
            <a:pPr indent="-320040" lvl="0" marL="457200" rtl="0" algn="l">
              <a:lnSpc>
                <a:spcPct val="115000"/>
              </a:lnSpc>
              <a:spcBef>
                <a:spcPts val="0"/>
              </a:spcBef>
              <a:spcAft>
                <a:spcPts val="0"/>
              </a:spcAft>
              <a:buSzPts val="1440"/>
              <a:buChar char="●"/>
            </a:pPr>
            <a:r>
              <a:rPr lang="en-US"/>
              <a:t>Spiral of Silence Theory (Noelle-Neumann, 1974)</a:t>
            </a:r>
            <a:endParaRPr/>
          </a:p>
          <a:p>
            <a:pPr indent="0" lvl="0" marL="0" rtl="0" algn="l">
              <a:lnSpc>
                <a:spcPct val="115000"/>
              </a:lnSpc>
              <a:spcBef>
                <a:spcPts val="1000"/>
              </a:spcBef>
              <a:spcAft>
                <a:spcPts val="0"/>
              </a:spcAft>
              <a:buNone/>
            </a:pPr>
            <a:r>
              <a:t/>
            </a:r>
            <a:endParaRPr/>
          </a:p>
          <a:p>
            <a:pPr indent="0" lvl="0" marL="457200" rtl="0" algn="l">
              <a:spcBef>
                <a:spcPts val="1000"/>
              </a:spcBef>
              <a:spcAft>
                <a:spcPts val="0"/>
              </a:spcAft>
              <a:buNone/>
            </a:pPr>
            <a:r>
              <a:t/>
            </a:r>
            <a:endParaRPr/>
          </a:p>
          <a:p>
            <a:pPr indent="0" lvl="0" marL="914400" rtl="0" algn="l">
              <a:spcBef>
                <a:spcPts val="1000"/>
              </a:spcBef>
              <a:spcAft>
                <a:spcPts val="0"/>
              </a:spcAft>
              <a:buNone/>
            </a:pPr>
            <a:r>
              <a:t/>
            </a:r>
            <a:endParaRPr/>
          </a:p>
        </p:txBody>
      </p:sp>
      <p:pic>
        <p:nvPicPr>
          <p:cNvPr id="201" name="Google Shape;201;p24"/>
          <p:cNvPicPr preferRelativeResize="0"/>
          <p:nvPr/>
        </p:nvPicPr>
        <p:blipFill>
          <a:blip r:embed="rId3">
            <a:alphaModFix/>
          </a:blip>
          <a:stretch>
            <a:fillRect/>
          </a:stretch>
        </p:blipFill>
        <p:spPr>
          <a:xfrm>
            <a:off x="1932275" y="3441800"/>
            <a:ext cx="4402800" cy="2599600"/>
          </a:xfrm>
          <a:prstGeom prst="rect">
            <a:avLst/>
          </a:prstGeom>
          <a:noFill/>
          <a:ln>
            <a:noFill/>
          </a:ln>
        </p:spPr>
      </p:pic>
      <p:sp>
        <p:nvSpPr>
          <p:cNvPr id="202" name="Google Shape;202;p24"/>
          <p:cNvSpPr txBox="1"/>
          <p:nvPr/>
        </p:nvSpPr>
        <p:spPr>
          <a:xfrm>
            <a:off x="134475" y="6454575"/>
            <a:ext cx="98313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latin typeface="Trebuchet MS"/>
                <a:ea typeface="Trebuchet MS"/>
                <a:cs typeface="Trebuchet MS"/>
                <a:sym typeface="Trebuchet MS"/>
              </a:rPr>
              <a:t>*</a:t>
            </a:r>
            <a:r>
              <a:rPr lang="en-US" sz="1000">
                <a:latin typeface="Trebuchet MS"/>
                <a:ea typeface="Trebuchet MS"/>
                <a:cs typeface="Trebuchet MS"/>
                <a:sym typeface="Trebuchet MS"/>
              </a:rPr>
              <a:t>Noelle-Neumann, E. (1974). The Spiral of Silence a Theory of Public Opinion. Journal of Communication, 24(2), 43–51. doi: 10.1111/j.1460-2466.1974.tb00367.x </a:t>
            </a:r>
            <a:endParaRPr sz="1000">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25"/>
          <p:cNvSpPr txBox="1"/>
          <p:nvPr>
            <p:ph idx="1" type="body"/>
          </p:nvPr>
        </p:nvSpPr>
        <p:spPr>
          <a:xfrm>
            <a:off x="677334" y="2160589"/>
            <a:ext cx="8596800" cy="3880800"/>
          </a:xfrm>
          <a:prstGeom prst="rect">
            <a:avLst/>
          </a:prstGeom>
        </p:spPr>
        <p:txBody>
          <a:bodyPr anchorCtr="0" anchor="t" bIns="45700" lIns="91425" spcFirstLastPara="1" rIns="91425" wrap="square" tIns="45700">
            <a:noAutofit/>
          </a:bodyPr>
          <a:lstStyle/>
          <a:p>
            <a:pPr indent="0" lvl="0" marL="0" rtl="0" algn="l">
              <a:lnSpc>
                <a:spcPct val="115000"/>
              </a:lnSpc>
              <a:spcBef>
                <a:spcPts val="1000"/>
              </a:spcBef>
              <a:spcAft>
                <a:spcPts val="0"/>
              </a:spcAft>
              <a:buNone/>
            </a:pPr>
            <a:r>
              <a:rPr i="1" lang="en-US"/>
              <a:t>Exploring the Forms of Self-Censorship (</a:t>
            </a:r>
            <a:r>
              <a:rPr lang="en-US"/>
              <a:t>Andrew Hayes, 2007)</a:t>
            </a:r>
            <a:endParaRPr/>
          </a:p>
          <a:p>
            <a:pPr indent="-320040" lvl="0" marL="457200" rtl="0" algn="l">
              <a:lnSpc>
                <a:spcPct val="115000"/>
              </a:lnSpc>
              <a:spcBef>
                <a:spcPts val="1000"/>
              </a:spcBef>
              <a:spcAft>
                <a:spcPts val="0"/>
              </a:spcAft>
              <a:buSzPts val="1440"/>
              <a:buChar char="●"/>
            </a:pPr>
            <a:r>
              <a:rPr b="1" lang="en-US"/>
              <a:t>Hostile </a:t>
            </a:r>
            <a:r>
              <a:rPr lang="en-US"/>
              <a:t>opinion climate prompted more self-censorship than friendly opinion climate</a:t>
            </a:r>
            <a:endParaRPr/>
          </a:p>
          <a:p>
            <a:pPr indent="-320040" lvl="0" marL="457200" rtl="0" algn="l">
              <a:lnSpc>
                <a:spcPct val="115000"/>
              </a:lnSpc>
              <a:spcBef>
                <a:spcPts val="0"/>
              </a:spcBef>
              <a:spcAft>
                <a:spcPts val="0"/>
              </a:spcAft>
              <a:buSzPts val="1440"/>
              <a:buChar char="●"/>
            </a:pPr>
            <a:r>
              <a:rPr lang="en-US"/>
              <a:t>North Koreans are therefore more likely to self-censor than Americans </a:t>
            </a:r>
            <a:endParaRPr/>
          </a:p>
          <a:p>
            <a:pPr indent="0" lvl="0" marL="457200" rtl="0" algn="l">
              <a:lnSpc>
                <a:spcPct val="115000"/>
              </a:lnSpc>
              <a:spcBef>
                <a:spcPts val="1000"/>
              </a:spcBef>
              <a:spcAft>
                <a:spcPts val="0"/>
              </a:spcAft>
              <a:buNone/>
            </a:pPr>
            <a:r>
              <a:t/>
            </a:r>
            <a:endParaRPr/>
          </a:p>
          <a:p>
            <a:pPr indent="0" lvl="0" marL="0" rtl="0" algn="l">
              <a:spcBef>
                <a:spcPts val="1000"/>
              </a:spcBef>
              <a:spcAft>
                <a:spcPts val="0"/>
              </a:spcAft>
              <a:buNone/>
            </a:pPr>
            <a:r>
              <a:t/>
            </a:r>
            <a:endParaRPr/>
          </a:p>
        </p:txBody>
      </p:sp>
      <p:sp>
        <p:nvSpPr>
          <p:cNvPr id="209" name="Google Shape;209;p25"/>
          <p:cNvSpPr txBox="1"/>
          <p:nvPr>
            <p:ph type="title"/>
          </p:nvPr>
        </p:nvSpPr>
        <p:spPr>
          <a:xfrm>
            <a:off x="340575" y="581875"/>
            <a:ext cx="97179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Theme #1: TV Regulation in North Korea Causes Self-Censorship</a:t>
            </a:r>
            <a:endParaRPr/>
          </a:p>
        </p:txBody>
      </p:sp>
      <p:sp>
        <p:nvSpPr>
          <p:cNvPr id="210" name="Google Shape;210;p25"/>
          <p:cNvSpPr txBox="1"/>
          <p:nvPr/>
        </p:nvSpPr>
        <p:spPr>
          <a:xfrm>
            <a:off x="134475" y="6290225"/>
            <a:ext cx="9831300" cy="47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latin typeface="Trebuchet MS"/>
                <a:ea typeface="Trebuchet MS"/>
                <a:cs typeface="Trebuchet MS"/>
                <a:sym typeface="Trebuchet MS"/>
              </a:rPr>
              <a:t>*Hayes, A. F. (2007). Exploring the Forms of Self-Censorship: On the Spiral of Silence and the Use of Opinion Expression Avoidance Strategies. Journal of Communication, 57(4), 785–802. doi: 10.1111/j.1460-2466.2007.00368.x</a:t>
            </a:r>
            <a:endParaRPr sz="1000">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26"/>
          <p:cNvSpPr txBox="1"/>
          <p:nvPr>
            <p:ph type="title"/>
          </p:nvPr>
        </p:nvSpPr>
        <p:spPr>
          <a:xfrm>
            <a:off x="677334" y="609600"/>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Theme #2: Use of TV as Propaganda </a:t>
            </a:r>
            <a:endParaRPr/>
          </a:p>
          <a:p>
            <a:pPr indent="0" lvl="0" marL="0" rtl="0" algn="l">
              <a:spcBef>
                <a:spcPts val="0"/>
              </a:spcBef>
              <a:spcAft>
                <a:spcPts val="0"/>
              </a:spcAft>
              <a:buNone/>
            </a:pPr>
            <a:r>
              <a:t/>
            </a:r>
            <a:endParaRPr/>
          </a:p>
        </p:txBody>
      </p:sp>
      <p:sp>
        <p:nvSpPr>
          <p:cNvPr id="217" name="Google Shape;217;p26"/>
          <p:cNvSpPr txBox="1"/>
          <p:nvPr>
            <p:ph idx="1" type="body"/>
          </p:nvPr>
        </p:nvSpPr>
        <p:spPr>
          <a:xfrm>
            <a:off x="677334" y="1488589"/>
            <a:ext cx="8596800" cy="3880800"/>
          </a:xfrm>
          <a:prstGeom prst="rect">
            <a:avLst/>
          </a:prstGeom>
        </p:spPr>
        <p:txBody>
          <a:bodyPr anchorCtr="0" anchor="t" bIns="45700" lIns="91425" spcFirstLastPara="1" rIns="91425" wrap="square" tIns="45700">
            <a:noAutofit/>
          </a:bodyPr>
          <a:lstStyle/>
          <a:p>
            <a:pPr indent="-419100" lvl="0" marL="457200" rtl="0" algn="l">
              <a:spcBef>
                <a:spcPts val="1000"/>
              </a:spcBef>
              <a:spcAft>
                <a:spcPts val="0"/>
              </a:spcAft>
              <a:buSzPts val="3000"/>
              <a:buChar char="►"/>
            </a:pPr>
            <a:r>
              <a:rPr lang="en-US" sz="3000"/>
              <a:t>TV sets are preloaded with government channels </a:t>
            </a:r>
            <a:endParaRPr sz="3000"/>
          </a:p>
          <a:p>
            <a:pPr indent="-419100" lvl="0" marL="457200" rtl="0" algn="l">
              <a:spcBef>
                <a:spcPts val="0"/>
              </a:spcBef>
              <a:spcAft>
                <a:spcPts val="0"/>
              </a:spcAft>
              <a:buSzPts val="3000"/>
              <a:buChar char="►"/>
            </a:pPr>
            <a:r>
              <a:rPr lang="en-US" sz="3000"/>
              <a:t>North Korea uses TV to cover up the nation’s food shortage</a:t>
            </a:r>
            <a:endParaRPr sz="3000"/>
          </a:p>
          <a:p>
            <a:pPr indent="-419100" lvl="1" marL="914400" rtl="0" algn="l">
              <a:spcBef>
                <a:spcPts val="0"/>
              </a:spcBef>
              <a:spcAft>
                <a:spcPts val="0"/>
              </a:spcAft>
              <a:buSzPts val="3000"/>
              <a:buChar char="►"/>
            </a:pPr>
            <a:r>
              <a:rPr lang="en-US" sz="3000"/>
              <a:t>Ex:</a:t>
            </a:r>
            <a:r>
              <a:rPr i="1" lang="en-US" sz="3000"/>
              <a:t> The Interview</a:t>
            </a:r>
            <a:endParaRPr i="1" sz="3000"/>
          </a:p>
          <a:p>
            <a:pPr indent="-419100" lvl="0" marL="457200" rtl="0" algn="l">
              <a:spcBef>
                <a:spcPts val="0"/>
              </a:spcBef>
              <a:spcAft>
                <a:spcPts val="0"/>
              </a:spcAft>
              <a:buSzPts val="3000"/>
              <a:buChar char="►"/>
            </a:pPr>
            <a:r>
              <a:rPr lang="en-US" sz="3000"/>
              <a:t>North Korea uses anti-war rallies in South as a propaganda tool</a:t>
            </a:r>
            <a:endParaRPr sz="3000"/>
          </a:p>
          <a:p>
            <a:pPr indent="0" lvl="0" marL="0" rtl="0" algn="l">
              <a:spcBef>
                <a:spcPts val="1000"/>
              </a:spcBef>
              <a:spcAft>
                <a:spcPts val="0"/>
              </a:spcAft>
              <a:buNone/>
            </a:pPr>
            <a:r>
              <a:t/>
            </a:r>
            <a:endParaRPr sz="3000"/>
          </a:p>
          <a:p>
            <a:pPr indent="0" lvl="0" marL="0" rtl="0" algn="l">
              <a:spcBef>
                <a:spcPts val="1000"/>
              </a:spcBef>
              <a:spcAft>
                <a:spcPts val="0"/>
              </a:spcAft>
              <a:buNone/>
            </a:pPr>
            <a:r>
              <a:rPr lang="en-US" sz="900">
                <a:solidFill>
                  <a:srgbClr val="555555"/>
                </a:solidFill>
                <a:highlight>
                  <a:srgbClr val="FFFFFF"/>
                </a:highlight>
                <a:latin typeface="Verdana"/>
                <a:ea typeface="Verdana"/>
                <a:cs typeface="Verdana"/>
                <a:sym typeface="Verdana"/>
              </a:rPr>
              <a:t>North korea TV uses anti-war rallies in south as "propaganda tools" - report. (2013, Mar 12). </a:t>
            </a:r>
            <a:r>
              <a:rPr i="1" lang="en-US" sz="900">
                <a:solidFill>
                  <a:srgbClr val="555555"/>
                </a:solidFill>
                <a:latin typeface="Verdana"/>
                <a:ea typeface="Verdana"/>
                <a:cs typeface="Verdana"/>
                <a:sym typeface="Verdana"/>
              </a:rPr>
              <a:t>BBC Monitoring Asia Pacific</a:t>
            </a:r>
            <a:r>
              <a:rPr lang="en-US" sz="900">
                <a:solidFill>
                  <a:srgbClr val="555555"/>
                </a:solidFill>
                <a:highlight>
                  <a:srgbClr val="FFFFFF"/>
                </a:highlight>
                <a:latin typeface="Verdana"/>
                <a:ea typeface="Verdana"/>
                <a:cs typeface="Verdana"/>
                <a:sym typeface="Verdana"/>
              </a:rPr>
              <a:t> Retrieved from </a:t>
            </a:r>
            <a:r>
              <a:rPr lang="en-US" sz="900" u="sng">
                <a:solidFill>
                  <a:schemeClr val="hlink"/>
                </a:solidFill>
                <a:highlight>
                  <a:srgbClr val="FFFFFF"/>
                </a:highlight>
                <a:latin typeface="Verdana"/>
                <a:ea typeface="Verdana"/>
                <a:cs typeface="Verdana"/>
                <a:sym typeface="Verdana"/>
                <a:hlinkClick r:id="rId3"/>
              </a:rPr>
              <a:t>http://ezaccess.libraries.psu.edu/login?url=https://search.proquest.com/docview/1315826214?accountid=13158</a:t>
            </a:r>
            <a:endParaRPr sz="900">
              <a:solidFill>
                <a:srgbClr val="555555"/>
              </a:solidFill>
              <a:highlight>
                <a:srgbClr val="FFFFFF"/>
              </a:highlight>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US" sz="900">
                <a:solidFill>
                  <a:srgbClr val="555555"/>
                </a:solidFill>
                <a:highlight>
                  <a:srgbClr val="FFFFFF"/>
                </a:highlight>
                <a:latin typeface="Verdana"/>
                <a:ea typeface="Verdana"/>
                <a:cs typeface="Verdana"/>
                <a:sym typeface="Verdana"/>
              </a:rPr>
              <a:t>North korea TV carries propaganda on resolving food shortage. (2008, Aug 29). </a:t>
            </a:r>
            <a:r>
              <a:rPr i="1" lang="en-US" sz="900">
                <a:solidFill>
                  <a:srgbClr val="555555"/>
                </a:solidFill>
                <a:latin typeface="Verdana"/>
                <a:ea typeface="Verdana"/>
                <a:cs typeface="Verdana"/>
                <a:sym typeface="Verdana"/>
              </a:rPr>
              <a:t>BBC Monitoring Asia Pacific</a:t>
            </a:r>
            <a:r>
              <a:rPr lang="en-US" sz="900">
                <a:solidFill>
                  <a:srgbClr val="555555"/>
                </a:solidFill>
                <a:highlight>
                  <a:srgbClr val="FFFFFF"/>
                </a:highlight>
                <a:latin typeface="Verdana"/>
                <a:ea typeface="Verdana"/>
                <a:cs typeface="Verdana"/>
                <a:sym typeface="Verdana"/>
              </a:rPr>
              <a:t> Retrieved from </a:t>
            </a:r>
            <a:r>
              <a:rPr lang="en-US" sz="900" u="sng">
                <a:solidFill>
                  <a:schemeClr val="hlink"/>
                </a:solidFill>
                <a:highlight>
                  <a:srgbClr val="FFFFFF"/>
                </a:highlight>
                <a:latin typeface="Verdana"/>
                <a:ea typeface="Verdana"/>
                <a:cs typeface="Verdana"/>
                <a:sym typeface="Verdana"/>
                <a:hlinkClick r:id="rId4"/>
              </a:rPr>
              <a:t>http://ezaccess.libraries.psu.edu/login?url=https://search.proquest.com/docview/460614978?accountid=13158</a:t>
            </a:r>
            <a:endParaRPr sz="900">
              <a:solidFill>
                <a:srgbClr val="555555"/>
              </a:solidFill>
              <a:highlight>
                <a:srgbClr val="FFFFFF"/>
              </a:highlight>
              <a:latin typeface="Verdana"/>
              <a:ea typeface="Verdana"/>
              <a:cs typeface="Verdana"/>
              <a:sym typeface="Verdana"/>
            </a:endParaRPr>
          </a:p>
        </p:txBody>
      </p:sp>
      <p:pic>
        <p:nvPicPr>
          <p:cNvPr id="218" name="Google Shape;218;p26"/>
          <p:cNvPicPr preferRelativeResize="0"/>
          <p:nvPr/>
        </p:nvPicPr>
        <p:blipFill>
          <a:blip r:embed="rId5">
            <a:alphaModFix/>
          </a:blip>
          <a:stretch>
            <a:fillRect/>
          </a:stretch>
        </p:blipFill>
        <p:spPr>
          <a:xfrm>
            <a:off x="9274122" y="0"/>
            <a:ext cx="2917875" cy="43237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3" name="Shape 223"/>
        <p:cNvGrpSpPr/>
        <p:nvPr/>
      </p:nvGrpSpPr>
      <p:grpSpPr>
        <a:xfrm>
          <a:off x="0" y="0"/>
          <a:ext cx="0" cy="0"/>
          <a:chOff x="0" y="0"/>
          <a:chExt cx="0" cy="0"/>
        </a:xfrm>
      </p:grpSpPr>
      <p:sp>
        <p:nvSpPr>
          <p:cNvPr id="224" name="Google Shape;224;p27"/>
          <p:cNvSpPr txBox="1"/>
          <p:nvPr>
            <p:ph type="title"/>
          </p:nvPr>
        </p:nvSpPr>
        <p:spPr>
          <a:xfrm>
            <a:off x="563034" y="304800"/>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Theme #3: U.S. vs. North Korea</a:t>
            </a:r>
            <a:r>
              <a:rPr lang="en-US"/>
              <a:t> and how government can determine accessibility</a:t>
            </a:r>
            <a:endParaRPr/>
          </a:p>
        </p:txBody>
      </p:sp>
      <p:sp>
        <p:nvSpPr>
          <p:cNvPr id="225" name="Google Shape;225;p27"/>
          <p:cNvSpPr txBox="1"/>
          <p:nvPr>
            <p:ph idx="1" type="body"/>
          </p:nvPr>
        </p:nvSpPr>
        <p:spPr>
          <a:xfrm>
            <a:off x="677334" y="2160589"/>
            <a:ext cx="8596800" cy="3880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US">
                <a:solidFill>
                  <a:schemeClr val="dk1"/>
                </a:solidFill>
                <a:latin typeface="Arial"/>
                <a:ea typeface="Arial"/>
                <a:cs typeface="Arial"/>
                <a:sym typeface="Arial"/>
              </a:rPr>
              <a:t>**When the government determines what media is allowed, what does that mean for accessibility?</a:t>
            </a:r>
            <a:endParaRPr>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a:solidFill>
                <a:schemeClr val="dk1"/>
              </a:solidFill>
              <a:latin typeface="Arial"/>
              <a:ea typeface="Arial"/>
              <a:cs typeface="Arial"/>
              <a:sym typeface="Arial"/>
            </a:endParaRPr>
          </a:p>
          <a:p>
            <a:pPr indent="-342900" lvl="0" marL="457200" rtl="0" algn="l">
              <a:spcBef>
                <a:spcPts val="1000"/>
              </a:spcBef>
              <a:spcAft>
                <a:spcPts val="0"/>
              </a:spcAft>
              <a:buSzPts val="1800"/>
              <a:buChar char="►"/>
            </a:pPr>
            <a:r>
              <a:rPr lang="en-US"/>
              <a:t>North Korea- Highly restricted, all media accessible to citizens comes directly from government </a:t>
            </a:r>
            <a:endParaRPr/>
          </a:p>
          <a:p>
            <a:pPr indent="-342900" lvl="1" marL="1371600" rtl="0" algn="l">
              <a:spcBef>
                <a:spcPts val="0"/>
              </a:spcBef>
              <a:spcAft>
                <a:spcPts val="0"/>
              </a:spcAft>
              <a:buSzPts val="1800"/>
              <a:buChar char="►"/>
            </a:pPr>
            <a:r>
              <a:rPr lang="en-US" sz="1800"/>
              <a:t>Although </a:t>
            </a:r>
            <a:r>
              <a:rPr lang="en-US" sz="1800"/>
              <a:t>accessible</a:t>
            </a:r>
            <a:r>
              <a:rPr lang="en-US" sz="1800"/>
              <a:t>, only media that benefits the government </a:t>
            </a:r>
            <a:endParaRPr sz="1800"/>
          </a:p>
          <a:p>
            <a:pPr indent="-342900" lvl="0" marL="457200" rtl="0" algn="l">
              <a:spcBef>
                <a:spcPts val="0"/>
              </a:spcBef>
              <a:spcAft>
                <a:spcPts val="0"/>
              </a:spcAft>
              <a:buSzPts val="1800"/>
              <a:buChar char="►"/>
            </a:pPr>
            <a:r>
              <a:rPr lang="en-US"/>
              <a:t>United States- Not restricted, highly </a:t>
            </a:r>
            <a:r>
              <a:rPr lang="en-US"/>
              <a:t>accessible</a:t>
            </a:r>
            <a:r>
              <a:rPr lang="en-US"/>
              <a:t>...depending on political party, government can be highly involved in shaming/praising certain media outlets </a:t>
            </a:r>
            <a:endParaRPr/>
          </a:p>
          <a:p>
            <a:pPr indent="-320039" lvl="1" marL="1371600" rtl="0" algn="l">
              <a:spcBef>
                <a:spcPts val="0"/>
              </a:spcBef>
              <a:spcAft>
                <a:spcPts val="0"/>
              </a:spcAft>
              <a:buSzPts val="1440"/>
              <a:buChar char="►"/>
            </a:pPr>
            <a:r>
              <a:rPr lang="en-US"/>
              <a:t>Trump and his praise for Fox News, Trump and his dislike of CNN and other news outlets (Fake News) </a:t>
            </a:r>
            <a:endParaRPr/>
          </a:p>
          <a:p>
            <a:pPr indent="0" lvl="0" marL="0" rtl="0" algn="l">
              <a:spcBef>
                <a:spcPts val="10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28"/>
          <p:cNvSpPr txBox="1"/>
          <p:nvPr>
            <p:ph type="title"/>
          </p:nvPr>
        </p:nvSpPr>
        <p:spPr>
          <a:xfrm>
            <a:off x="677334" y="609600"/>
            <a:ext cx="8596800" cy="1320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Discussion Questions</a:t>
            </a:r>
            <a:endParaRPr/>
          </a:p>
        </p:txBody>
      </p:sp>
      <p:sp>
        <p:nvSpPr>
          <p:cNvPr id="232" name="Google Shape;232;p28"/>
          <p:cNvSpPr txBox="1"/>
          <p:nvPr>
            <p:ph idx="1" type="body"/>
          </p:nvPr>
        </p:nvSpPr>
        <p:spPr>
          <a:xfrm>
            <a:off x="677325" y="2045052"/>
            <a:ext cx="8596800" cy="45075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1000"/>
              </a:spcBef>
              <a:spcAft>
                <a:spcPts val="0"/>
              </a:spcAft>
              <a:buSzPts val="2400"/>
              <a:buAutoNum type="arabicPeriod"/>
            </a:pPr>
            <a:r>
              <a:rPr lang="en-US" sz="2400"/>
              <a:t>How does modern day television cultivate authoritarianism?</a:t>
            </a:r>
            <a:endParaRPr sz="2400"/>
          </a:p>
          <a:p>
            <a:pPr indent="-381000" lvl="0" marL="457200" rtl="0" algn="l">
              <a:lnSpc>
                <a:spcPct val="115000"/>
              </a:lnSpc>
              <a:spcBef>
                <a:spcPts val="0"/>
              </a:spcBef>
              <a:spcAft>
                <a:spcPts val="0"/>
              </a:spcAft>
              <a:buSzPts val="2400"/>
              <a:buAutoNum type="arabicPeriod"/>
            </a:pPr>
            <a:r>
              <a:rPr lang="en-US" sz="2400"/>
              <a:t>We talked a lot about propaganda in North Korea, but how does it manifest in the United States?</a:t>
            </a:r>
            <a:endParaRPr sz="2400"/>
          </a:p>
          <a:p>
            <a:pPr indent="-381000" lvl="0" marL="457200" rtl="0" algn="l">
              <a:lnSpc>
                <a:spcPct val="115000"/>
              </a:lnSpc>
              <a:spcBef>
                <a:spcPts val="0"/>
              </a:spcBef>
              <a:spcAft>
                <a:spcPts val="0"/>
              </a:spcAft>
              <a:buSzPts val="2400"/>
              <a:buAutoNum type="arabicPeriod"/>
            </a:pPr>
            <a:r>
              <a:rPr lang="en-US" sz="2400"/>
              <a:t>How may the North Koreans benefit from secret information distribution, similar to what we saw in the video about Cuba’s “internet”?</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9"/>
          <p:cNvSpPr txBox="1"/>
          <p:nvPr>
            <p:ph type="title"/>
          </p:nvPr>
        </p:nvSpPr>
        <p:spPr>
          <a:xfrm>
            <a:off x="702385" y="1727250"/>
            <a:ext cx="8596800" cy="3403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4800"/>
              <a:t>THANK YOU!</a:t>
            </a:r>
            <a:endParaRPr sz="4800"/>
          </a:p>
          <a:p>
            <a:pPr indent="0" lvl="0" marL="0" rtl="0" algn="ctr">
              <a:spcBef>
                <a:spcPts val="0"/>
              </a:spcBef>
              <a:spcAft>
                <a:spcPts val="0"/>
              </a:spcAft>
              <a:buNone/>
            </a:pPr>
            <a:r>
              <a:t/>
            </a:r>
            <a:endParaRPr sz="4800"/>
          </a:p>
          <a:p>
            <a:pPr indent="0" lvl="0" marL="0" rtl="0" algn="ctr">
              <a:spcBef>
                <a:spcPts val="0"/>
              </a:spcBef>
              <a:spcAft>
                <a:spcPts val="0"/>
              </a:spcAft>
              <a:buNone/>
            </a:pPr>
            <a:r>
              <a:rPr lang="en-US" sz="4800"/>
              <a:t>Any other questions?</a:t>
            </a:r>
            <a:endParaRPr sz="4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2" name="Shape 242"/>
        <p:cNvGrpSpPr/>
        <p:nvPr/>
      </p:nvGrpSpPr>
      <p:grpSpPr>
        <a:xfrm>
          <a:off x="0" y="0"/>
          <a:ext cx="0" cy="0"/>
          <a:chOff x="0" y="0"/>
          <a:chExt cx="0" cy="0"/>
        </a:xfrm>
      </p:grpSpPr>
      <p:sp>
        <p:nvSpPr>
          <p:cNvPr id="243" name="Google Shape;243;p3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accent1"/>
              </a:buClr>
              <a:buSzPts val="3600"/>
              <a:buFont typeface="Trebuchet MS"/>
              <a:buNone/>
            </a:pPr>
            <a:r>
              <a:rPr lang="en-US"/>
              <a:t>References </a:t>
            </a:r>
            <a:endParaRPr/>
          </a:p>
        </p:txBody>
      </p:sp>
      <p:sp>
        <p:nvSpPr>
          <p:cNvPr id="244" name="Google Shape;244;p30"/>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lang="en-US" sz="1200"/>
              <a:t>Feintuck, M. (2006). Media regulation, public interest and the law. Edinburgh University Press.</a:t>
            </a:r>
            <a:endParaRPr sz="1200"/>
          </a:p>
          <a:p>
            <a:pPr indent="0" lvl="0" marL="0" rtl="0" algn="l">
              <a:spcBef>
                <a:spcPts val="1000"/>
              </a:spcBef>
              <a:spcAft>
                <a:spcPts val="0"/>
              </a:spcAft>
              <a:buSzPts val="1440"/>
              <a:buNone/>
            </a:pPr>
            <a:r>
              <a:rPr lang="en-US" sz="1200"/>
              <a:t>https://freedomhouse.org/report/freedom-press/2016/north-korea </a:t>
            </a:r>
            <a:endParaRPr sz="1200"/>
          </a:p>
          <a:p>
            <a:pPr indent="0" lvl="0" marL="0" rtl="0" algn="l">
              <a:spcBef>
                <a:spcPts val="1000"/>
              </a:spcBef>
              <a:spcAft>
                <a:spcPts val="0"/>
              </a:spcAft>
              <a:buSzPts val="1440"/>
              <a:buNone/>
            </a:pPr>
            <a:r>
              <a:rPr lang="en-US" sz="1200"/>
              <a:t>Medium Magazine, (2020). Retrieved from: </a:t>
            </a:r>
            <a:r>
              <a:rPr lang="en-US" sz="1200" u="sng">
                <a:solidFill>
                  <a:schemeClr val="hlink"/>
                </a:solidFill>
                <a:hlinkClick r:id="rId3"/>
              </a:rPr>
              <a:t>https://mediummagazine.nl/media-regulation-in-the-united-states/</a:t>
            </a:r>
            <a:endParaRPr sz="1200"/>
          </a:p>
          <a:p>
            <a:pPr indent="0" lvl="0" marL="0" rtl="0" algn="l">
              <a:spcBef>
                <a:spcPts val="1000"/>
              </a:spcBef>
              <a:spcAft>
                <a:spcPts val="0"/>
              </a:spcAft>
              <a:buSzPts val="1440"/>
              <a:buNone/>
            </a:pPr>
            <a:r>
              <a:rPr lang="en-US" sz="1200"/>
              <a:t>Hayes, A. F. (2007). Exploring the Forms of Self-Censorship: On the Spiral of Silence and the Use of Opinion Expression Avoidance Strategies. </a:t>
            </a:r>
            <a:r>
              <a:rPr i="1" lang="en-US" sz="1200"/>
              <a:t>Journal of Communication</a:t>
            </a:r>
            <a:r>
              <a:rPr lang="en-US" sz="1200"/>
              <a:t>, 57(4), 785–802. doi: 10.1111/j.1460-2466.2007.00368.x</a:t>
            </a:r>
            <a:endParaRPr sz="1200"/>
          </a:p>
          <a:p>
            <a:pPr indent="0" lvl="0" marL="0" rtl="0" algn="l">
              <a:spcBef>
                <a:spcPts val="1000"/>
              </a:spcBef>
              <a:spcAft>
                <a:spcPts val="0"/>
              </a:spcAft>
              <a:buSzPts val="1440"/>
              <a:buNone/>
            </a:pPr>
            <a:r>
              <a:rPr lang="en-US" sz="1200"/>
              <a:t>Noelle-Neumann, E. (1974). The Spiral of Silence a Theory of Public Opinion. </a:t>
            </a:r>
            <a:r>
              <a:rPr i="1" lang="en-US" sz="1200"/>
              <a:t>Journal of Communication</a:t>
            </a:r>
            <a:r>
              <a:rPr lang="en-US" sz="1200"/>
              <a:t>, 24(2), 43–51. doi: 10.1111/j.1460-2466.1974.tb00367.x	</a:t>
            </a:r>
            <a:endParaRPr sz="1200"/>
          </a:p>
        </p:txBody>
      </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